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847" r:id="rId6"/>
  </p:sldMasterIdLst>
  <p:notesMasterIdLst>
    <p:notesMasterId r:id="rId114"/>
  </p:notesMasterIdLst>
  <p:handoutMasterIdLst>
    <p:handoutMasterId r:id="rId115"/>
  </p:handoutMasterIdLst>
  <p:sldIdLst>
    <p:sldId id="256" r:id="rId7"/>
    <p:sldId id="257" r:id="rId8"/>
    <p:sldId id="364" r:id="rId9"/>
    <p:sldId id="358" r:id="rId10"/>
    <p:sldId id="365" r:id="rId11"/>
    <p:sldId id="342" r:id="rId12"/>
    <p:sldId id="366" r:id="rId13"/>
    <p:sldId id="367" r:id="rId14"/>
    <p:sldId id="272" r:id="rId15"/>
    <p:sldId id="378" r:id="rId16"/>
    <p:sldId id="371" r:id="rId17"/>
    <p:sldId id="377" r:id="rId18"/>
    <p:sldId id="372" r:id="rId19"/>
    <p:sldId id="380" r:id="rId20"/>
    <p:sldId id="383" r:id="rId21"/>
    <p:sldId id="381" r:id="rId22"/>
    <p:sldId id="382" r:id="rId23"/>
    <p:sldId id="385" r:id="rId24"/>
    <p:sldId id="387" r:id="rId25"/>
    <p:sldId id="386" r:id="rId26"/>
    <p:sldId id="388" r:id="rId27"/>
    <p:sldId id="389" r:id="rId28"/>
    <p:sldId id="373" r:id="rId29"/>
    <p:sldId id="392" r:id="rId30"/>
    <p:sldId id="374" r:id="rId31"/>
    <p:sldId id="390" r:id="rId32"/>
    <p:sldId id="393" r:id="rId33"/>
    <p:sldId id="391" r:id="rId34"/>
    <p:sldId id="394" r:id="rId35"/>
    <p:sldId id="375" r:id="rId36"/>
    <p:sldId id="376" r:id="rId37"/>
    <p:sldId id="368" r:id="rId38"/>
    <p:sldId id="404" r:id="rId39"/>
    <p:sldId id="399" r:id="rId40"/>
    <p:sldId id="405" r:id="rId41"/>
    <p:sldId id="400" r:id="rId42"/>
    <p:sldId id="411" r:id="rId43"/>
    <p:sldId id="468" r:id="rId44"/>
    <p:sldId id="412" r:id="rId45"/>
    <p:sldId id="413" r:id="rId46"/>
    <p:sldId id="401" r:id="rId47"/>
    <p:sldId id="410" r:id="rId48"/>
    <p:sldId id="402" r:id="rId49"/>
    <p:sldId id="406" r:id="rId50"/>
    <p:sldId id="407" r:id="rId51"/>
    <p:sldId id="408" r:id="rId52"/>
    <p:sldId id="409" r:id="rId53"/>
    <p:sldId id="403" r:id="rId54"/>
    <p:sldId id="414" r:id="rId55"/>
    <p:sldId id="369" r:id="rId56"/>
    <p:sldId id="420" r:id="rId57"/>
    <p:sldId id="415" r:id="rId58"/>
    <p:sldId id="421" r:id="rId59"/>
    <p:sldId id="416" r:id="rId60"/>
    <p:sldId id="422" r:id="rId61"/>
    <p:sldId id="423" r:id="rId62"/>
    <p:sldId id="424" r:id="rId63"/>
    <p:sldId id="417" r:id="rId64"/>
    <p:sldId id="425" r:id="rId65"/>
    <p:sldId id="418" r:id="rId66"/>
    <p:sldId id="426" r:id="rId67"/>
    <p:sldId id="427" r:id="rId68"/>
    <p:sldId id="428" r:id="rId69"/>
    <p:sldId id="429" r:id="rId70"/>
    <p:sldId id="419" r:id="rId71"/>
    <p:sldId id="396" r:id="rId72"/>
    <p:sldId id="435" r:id="rId73"/>
    <p:sldId id="463" r:id="rId74"/>
    <p:sldId id="436" r:id="rId75"/>
    <p:sldId id="464" r:id="rId76"/>
    <p:sldId id="437" r:id="rId77"/>
    <p:sldId id="458" r:id="rId78"/>
    <p:sldId id="466" r:id="rId79"/>
    <p:sldId id="467" r:id="rId80"/>
    <p:sldId id="438" r:id="rId81"/>
    <p:sldId id="459" r:id="rId82"/>
    <p:sldId id="439" r:id="rId83"/>
    <p:sldId id="460" r:id="rId84"/>
    <p:sldId id="440" r:id="rId85"/>
    <p:sldId id="441" r:id="rId86"/>
    <p:sldId id="370" r:id="rId87"/>
    <p:sldId id="448" r:id="rId88"/>
    <p:sldId id="430" r:id="rId89"/>
    <p:sldId id="449" r:id="rId90"/>
    <p:sldId id="431" r:id="rId91"/>
    <p:sldId id="457" r:id="rId92"/>
    <p:sldId id="469" r:id="rId93"/>
    <p:sldId id="432" r:id="rId94"/>
    <p:sldId id="462" r:id="rId95"/>
    <p:sldId id="433" r:id="rId96"/>
    <p:sldId id="461" r:id="rId97"/>
    <p:sldId id="434" r:id="rId98"/>
    <p:sldId id="397" r:id="rId99"/>
    <p:sldId id="442" r:id="rId100"/>
    <p:sldId id="450" r:id="rId101"/>
    <p:sldId id="443" r:id="rId102"/>
    <p:sldId id="451" r:id="rId103"/>
    <p:sldId id="444" r:id="rId104"/>
    <p:sldId id="452" r:id="rId105"/>
    <p:sldId id="454" r:id="rId106"/>
    <p:sldId id="453" r:id="rId107"/>
    <p:sldId id="445" r:id="rId108"/>
    <p:sldId id="455" r:id="rId109"/>
    <p:sldId id="446" r:id="rId110"/>
    <p:sldId id="456" r:id="rId111"/>
    <p:sldId id="447" r:id="rId112"/>
    <p:sldId id="398" r:id="rId113"/>
  </p:sldIdLst>
  <p:sldSz cx="16256000" cy="9144000"/>
  <p:notesSz cx="6858000" cy="9144000"/>
  <p:defaultTex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xmlns="">
        <p15:guide id="1" orient="horz" pos="894">
          <p15:clr>
            <a:srgbClr val="A4A3A4"/>
          </p15:clr>
        </p15:guide>
        <p15:guide id="2" pos="912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1" autoAdjust="0"/>
    <p:restoredTop sz="81726" autoAdjust="0"/>
  </p:normalViewPr>
  <p:slideViewPr>
    <p:cSldViewPr snapToGrid="0">
      <p:cViewPr>
        <p:scale>
          <a:sx n="75" d="100"/>
          <a:sy n="75" d="100"/>
        </p:scale>
        <p:origin x="-2544" y="-1056"/>
      </p:cViewPr>
      <p:guideLst>
        <p:guide orient="horz" pos="894"/>
        <p:guide pos="9120"/>
      </p:guideLst>
    </p:cSldViewPr>
  </p:slideViewPr>
  <p:outlineViewPr>
    <p:cViewPr>
      <p:scale>
        <a:sx n="33" d="100"/>
        <a:sy n="33" d="100"/>
      </p:scale>
      <p:origin x="0" y="35688"/>
    </p:cViewPr>
  </p:outlineViewPr>
  <p:notesTextViewPr>
    <p:cViewPr>
      <p:scale>
        <a:sx n="155" d="100"/>
        <a:sy n="155" d="100"/>
      </p:scale>
      <p:origin x="0" y="0"/>
    </p:cViewPr>
  </p:notesTextViewPr>
  <p:sorterViewPr>
    <p:cViewPr>
      <p:scale>
        <a:sx n="66" d="100"/>
        <a:sy n="66" d="100"/>
      </p:scale>
      <p:origin x="0" y="512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120" Type="http://schemas.openxmlformats.org/officeDocument/2006/relationships/tableStyles" Target="tableStyles.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101" Type="http://schemas.openxmlformats.org/officeDocument/2006/relationships/slide" Target="slides/slide95.xml"/><Relationship Id="rId102" Type="http://schemas.openxmlformats.org/officeDocument/2006/relationships/slide" Target="slides/slide96.xml"/><Relationship Id="rId103" Type="http://schemas.openxmlformats.org/officeDocument/2006/relationships/slide" Target="slides/slide97.xml"/><Relationship Id="rId104" Type="http://schemas.openxmlformats.org/officeDocument/2006/relationships/slide" Target="slides/slide98.xml"/><Relationship Id="rId105" Type="http://schemas.openxmlformats.org/officeDocument/2006/relationships/slide" Target="slides/slide99.xml"/><Relationship Id="rId106" Type="http://schemas.openxmlformats.org/officeDocument/2006/relationships/slide" Target="slides/slide100.xml"/><Relationship Id="rId107" Type="http://schemas.openxmlformats.org/officeDocument/2006/relationships/slide" Target="slides/slide101.xml"/><Relationship Id="rId108" Type="http://schemas.openxmlformats.org/officeDocument/2006/relationships/slide" Target="slides/slide102.xml"/><Relationship Id="rId109" Type="http://schemas.openxmlformats.org/officeDocument/2006/relationships/slide" Target="slides/slide103.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00" Type="http://schemas.openxmlformats.org/officeDocument/2006/relationships/slide" Target="slides/slide94.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110" Type="http://schemas.openxmlformats.org/officeDocument/2006/relationships/slide" Target="slides/slide104.xml"/><Relationship Id="rId111" Type="http://schemas.openxmlformats.org/officeDocument/2006/relationships/slide" Target="slides/slide105.xml"/><Relationship Id="rId112" Type="http://schemas.openxmlformats.org/officeDocument/2006/relationships/slide" Target="slides/slide106.xml"/><Relationship Id="rId113" Type="http://schemas.openxmlformats.org/officeDocument/2006/relationships/slide" Target="slides/slide107.xml"/><Relationship Id="rId114" Type="http://schemas.openxmlformats.org/officeDocument/2006/relationships/notesMaster" Target="notesMasters/notesMaster1.xml"/><Relationship Id="rId115" Type="http://schemas.openxmlformats.org/officeDocument/2006/relationships/handoutMaster" Target="handoutMasters/handoutMaster1.xml"/><Relationship Id="rId116" Type="http://schemas.openxmlformats.org/officeDocument/2006/relationships/printerSettings" Target="printerSettings/printerSettings1.bin"/><Relationship Id="rId117" Type="http://schemas.openxmlformats.org/officeDocument/2006/relationships/presProps" Target="presProps.xml"/><Relationship Id="rId118" Type="http://schemas.openxmlformats.org/officeDocument/2006/relationships/viewProps" Target="viewProps.xml"/><Relationship Id="rId119" Type="http://schemas.openxmlformats.org/officeDocument/2006/relationships/theme" Target="theme/theme1.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04CB1577-BF96-2D40-B4CA-2BF6DA80CBA7}" type="datetime1">
              <a:rPr lang="en-CA"/>
              <a:pPr>
                <a:defRPr/>
              </a:pPr>
              <a:t>7/6/16</a:t>
            </a:fld>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pPr>
                <a:defRPr/>
              </a:pPr>
              <a:t>‹#›</a:t>
            </a:fld>
            <a:endParaRPr lang="en-US" dirty="0"/>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72FDBE47-C34F-CF4A-9709-1411AD5B3286}" type="datetime1">
              <a:rPr lang="en-CA"/>
              <a:pPr>
                <a:defRPr/>
              </a:pPr>
              <a:t>7/6/16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7" name="Slide Number Placeholder 6"/>
          <p:cNvSpPr>
            <a:spLocks noGrp="1"/>
          </p:cNvSpPr>
          <p:nvPr>
            <p:ph type="sldNum" sz="quarter" idx="5"/>
          </p:nvPr>
        </p:nvSpPr>
        <p:spPr>
          <a:xfrm>
            <a:off x="6172200" y="8685213"/>
            <a:ext cx="6842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DC3734AA-3150-D947-AC52-2F5DF48BFCD5}" type="slidenum">
              <a:rPr lang="en-US"/>
              <a:pPr>
                <a:defRPr/>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dt="0"/>
  <p:notesStyle>
    <a:lvl1pPr algn="l" defTabSz="1217613" rtl="0" fontAlgn="base">
      <a:lnSpc>
        <a:spcPct val="90000"/>
      </a:lnSpc>
      <a:spcBef>
        <a:spcPct val="30000"/>
      </a:spcBef>
      <a:spcAft>
        <a:spcPts val="450"/>
      </a:spcAft>
      <a:defRPr sz="1200" kern="1200">
        <a:solidFill>
          <a:schemeClr val="tx1"/>
        </a:solidFill>
        <a:latin typeface="Arial" panose="020B0604020202020204" pitchFamily="34" charset="0"/>
        <a:ea typeface="ＭＳ Ｐゴシック" charset="0"/>
        <a:cs typeface="Arial" panose="020B0604020202020204" pitchFamily="34" charset="0"/>
      </a:defRPr>
    </a:lvl1pPr>
    <a:lvl2pPr marL="282575" indent="-1397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2pPr>
    <a:lvl3pPr marL="436563"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3pPr>
    <a:lvl4pPr marL="642938" indent="-195263"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4pPr>
    <a:lvl5pPr marL="819150"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96012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1491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93365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19317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14255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Jeferson</a:t>
            </a:r>
            <a:r>
              <a:rPr lang="en-US" dirty="0" smtClean="0"/>
              <a:t> Carlos @ https://</a:t>
            </a:r>
            <a:r>
              <a:rPr lang="en-US" dirty="0" err="1" smtClean="0"/>
              <a:t>flic.kr</a:t>
            </a:r>
            <a:r>
              <a:rPr lang="en-US" dirty="0" smtClean="0"/>
              <a:t>/p/f7KDsW</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start let me introduce myself.</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67255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dirty="0" err="1"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80101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dirty="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dirty="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 me tell who I think you are and for whom this content has been designed.</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586377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the general schedule of the presentation.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5852943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the general schedule of the presentation.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602693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799475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davidd</a:t>
            </a:r>
            <a:r>
              <a:rPr lang="en-US" baseline="0" dirty="0" smtClean="0"/>
              <a:t> @ </a:t>
            </a:r>
            <a:r>
              <a:rPr lang="en-US" dirty="0" smtClean="0"/>
              <a:t>https://</a:t>
            </a:r>
            <a:r>
              <a:rPr lang="en-US" dirty="0" err="1" smtClean="0"/>
              <a:t>flic.kr</a:t>
            </a:r>
            <a:r>
              <a:rPr lang="en-US" dirty="0" smtClean="0"/>
              <a:t>/p/DyTeW1</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64322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78991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gi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gi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gi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gi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gi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gi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gi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3854442110"/>
      </p:ext>
    </p:extLst>
  </p:cSld>
  <p:clrMapOvr>
    <a:masterClrMapping/>
  </p:clrMapOvr>
  <p:transition xmlns:p14="http://schemas.microsoft.com/office/powerpoint/2010/mai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xmlns:p14="http://schemas.microsoft.com/office/powerpoint/2010/mai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947928335"/>
      </p:ext>
    </p:extLst>
  </p:cSld>
  <p:clrMapOvr>
    <a:masterClrMapping/>
  </p:clrMapOvr>
  <p:transition xmlns:p14="http://schemas.microsoft.com/office/powerpoint/2010/mai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DEMO</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47207333"/>
      </p:ext>
    </p:extLst>
  </p:cSld>
  <p:clrMapOvr>
    <a:masterClrMapping/>
  </p:clrMapOvr>
  <p:transition xmlns:p14="http://schemas.microsoft.com/office/powerpoint/2010/mai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REFERENCE</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970238568"/>
      </p:ext>
    </p:extLst>
  </p:cSld>
  <p:clrMapOvr>
    <a:masterClrMapping/>
  </p:clrMapOvr>
  <p:transition xmlns:p14="http://schemas.microsoft.com/office/powerpoint/2010/mai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995748560"/>
      </p:ext>
    </p:extLst>
  </p:cSld>
  <p:clrMapOvr>
    <a:masterClrMapping/>
  </p:clrMapOvr>
  <p:transition xmlns:p14="http://schemas.microsoft.com/office/powerpoint/2010/mai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211677136"/>
      </p:ext>
    </p:extLst>
  </p:cSld>
  <p:clrMapOvr>
    <a:masterClrMapping/>
  </p:clrMapOvr>
  <p:transition xmlns:p14="http://schemas.microsoft.com/office/powerpoint/2010/mai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4100" dirty="0" smtClean="0">
                <a:ln w="18415" cmpd="sng">
                  <a:solidFill>
                    <a:srgbClr val="FFFFFF"/>
                  </a:solidFill>
                  <a:prstDash val="solid"/>
                </a:ln>
                <a:solidFill>
                  <a:schemeClr val="bg2">
                    <a:lumMod val="95000"/>
                    <a:alpha val="50000"/>
                  </a:schemeClr>
                </a:solidFill>
                <a:latin typeface="+mn-lt"/>
                <a:ea typeface="+mn-ea"/>
                <a:cs typeface="+mn-cs"/>
              </a:rPr>
              <a:t>ENCOUNTER</a:t>
            </a:r>
            <a:endParaRPr lang="en-US" sz="14100"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952892369"/>
      </p:ext>
    </p:extLst>
  </p:cSld>
  <p:clrMapOvr>
    <a:masterClrMapping/>
  </p:clrMapOvr>
  <p:transition xmlns:p14="http://schemas.microsoft.com/office/powerpoint/2010/mai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erstitial">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6528"/>
          <a:stretch/>
        </p:blipFill>
        <p:spPr>
          <a:xfrm>
            <a:off x="0" y="-1"/>
            <a:ext cx="16258382" cy="8219209"/>
          </a:xfrm>
          <a:prstGeom prst="rect">
            <a:avLst/>
          </a:prstGeom>
        </p:spPr>
      </p:pic>
      <p:sp>
        <p:nvSpPr>
          <p:cNvPr id="13" name="Title 12"/>
          <p:cNvSpPr>
            <a:spLocks noGrp="1"/>
          </p:cNvSpPr>
          <p:nvPr>
            <p:ph type="title"/>
          </p:nvPr>
        </p:nvSpPr>
        <p:spPr>
          <a:xfrm>
            <a:off x="609600" y="855673"/>
            <a:ext cx="7027718" cy="827654"/>
          </a:xfrm>
        </p:spPr>
        <p:txBody>
          <a:bodyPr/>
          <a:lstStyle>
            <a:lvl1pPr>
              <a:defRPr>
                <a:solidFill>
                  <a:schemeClr val="bg1"/>
                </a:solidFill>
              </a:defRPr>
            </a:lvl1p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2539001"/>
            <a:ext cx="6987278" cy="4663151"/>
          </a:xfrm>
        </p:spPr>
        <p:txBody>
          <a:bodyPr>
            <a:noAutofit/>
          </a:bodyPr>
          <a:lstStyle>
            <a:lvl1pPr>
              <a:spcAft>
                <a:spcPts val="800"/>
              </a:spcAft>
              <a:defRPr baseline="0">
                <a:solidFill>
                  <a:schemeClr val="bg1"/>
                </a:solidFill>
              </a:defRPr>
            </a:lvl1pPr>
            <a:lvl2pPr>
              <a:spcAft>
                <a:spcPts val="800"/>
              </a:spcAft>
              <a:defRPr baseline="0">
                <a:solidFill>
                  <a:schemeClr val="bg1"/>
                </a:solidFill>
              </a:defRPr>
            </a:lvl2pPr>
            <a:lvl3pPr>
              <a:spcAft>
                <a:spcPts val="800"/>
              </a:spcAft>
              <a:defRPr baseline="0">
                <a:solidFill>
                  <a:schemeClr val="bg1"/>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cxnSp>
        <p:nvCxnSpPr>
          <p:cNvPr id="5" name="Straight Connector 4"/>
          <p:cNvCxnSpPr/>
          <p:nvPr userDrawn="1"/>
        </p:nvCxnSpPr>
        <p:spPr>
          <a:xfrm flipV="1">
            <a:off x="609600" y="1951630"/>
            <a:ext cx="7027718" cy="13649"/>
          </a:xfrm>
          <a:prstGeom prst="line">
            <a:avLst/>
          </a:prstGeom>
          <a:ln>
            <a:solidFill>
              <a:schemeClr val="bg1"/>
            </a:soli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52017800"/>
      </p:ext>
    </p:extLst>
  </p:cSld>
  <p:clrMapOvr>
    <a:masterClrMapping/>
  </p:clrMapOvr>
  <p:transition xmlns:p14="http://schemas.microsoft.com/office/powerpoint/2010/mai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1105998384"/>
      </p:ext>
    </p:extLst>
  </p:cSld>
  <p:clrMapOvr>
    <a:masterClrMapping/>
  </p:clrMapOvr>
  <p:transition xmlns:p14="http://schemas.microsoft.com/office/powerpoint/2010/mai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DISCUSSION</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666089197"/>
      </p:ext>
    </p:extLst>
  </p:cSld>
  <p:clrMapOvr>
    <a:masterClrMapping/>
  </p:clrMapOvr>
  <p:transition xmlns:p14="http://schemas.microsoft.com/office/powerpoint/2010/mai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747942789"/>
      </p:ext>
    </p:extLst>
  </p:cSld>
  <p:clrMapOvr>
    <a:masterClrMapping/>
  </p:clrMapOvr>
  <p:transition xmlns:p14="http://schemas.microsoft.com/office/powerpoint/2010/mai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theme" Target="../theme/theme2.xml"/><Relationship Id="rId10" Type="http://schemas.openxmlformats.org/officeDocument/2006/relationships/image" Target="../media/image1.png"/><Relationship Id="rId1" Type="http://schemas.openxmlformats.org/officeDocument/2006/relationships/slideLayout" Target="../slideLayouts/slideLayout14.xml"/><Relationship Id="rId2"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67" r:id="rId2"/>
    <p:sldLayoutId id="2147483825"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3" r:id="rId13"/>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797234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66" r:id="rId8"/>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5.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5.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5.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image" Target="../media/image18.emf"/><Relationship Id="rId6" Type="http://schemas.openxmlformats.org/officeDocument/2006/relationships/image" Target="../media/image19.emf"/><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1.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2.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2.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2.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3.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3.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3.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3.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4.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4.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4.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4.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4.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4.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5.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5.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5.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Advanced Dungeons and Testing Dragons</a:t>
            </a:r>
            <a:endParaRPr lang="en-US" dirty="0"/>
          </a:p>
        </p:txBody>
      </p:sp>
      <p:sp>
        <p:nvSpPr>
          <p:cNvPr id="3" name="Text Placeholder 2"/>
          <p:cNvSpPr>
            <a:spLocks noGrp="1"/>
          </p:cNvSpPr>
          <p:nvPr>
            <p:ph type="body" sz="quarter" idx="10"/>
          </p:nvPr>
        </p:nvSpPr>
        <p:spPr/>
        <p:txBody>
          <a:bodyPr/>
          <a:lstStyle/>
          <a:p>
            <a:r>
              <a:rPr lang="en-US" dirty="0" smtClean="0"/>
              <a:t>Temple of the Golden Cobra</a:t>
            </a:r>
            <a:endParaRPr lang="en-US" dirty="0"/>
          </a:p>
        </p:txBody>
      </p:sp>
    </p:spTree>
    <p:extLst>
      <p:ext uri="{BB962C8B-B14F-4D97-AF65-F5344CB8AC3E}">
        <p14:creationId xmlns:p14="http://schemas.microsoft.com/office/powerpoint/2010/main" val="229173995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340923993"/>
      </p:ext>
    </p:extLst>
  </p:cSld>
  <p:clrMapOvr>
    <a:masterClrMapping/>
  </p:clrMapOvr>
  <p:transition xmlns:p14="http://schemas.microsoft.com/office/powerpoint/2010/main" spd="med">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Include in a Class</a:t>
            </a:r>
            <a:endParaRPr lang="en-US" dirty="0"/>
          </a:p>
        </p:txBody>
      </p:sp>
      <p:sp>
        <p:nvSpPr>
          <p:cNvPr id="3" name="Subtitle 2"/>
          <p:cNvSpPr>
            <a:spLocks noGrp="1"/>
          </p:cNvSpPr>
          <p:nvPr>
            <p:ph type="subTitle" idx="1"/>
          </p:nvPr>
        </p:nvSpPr>
        <p:spPr/>
        <p:txBody>
          <a:bodyPr/>
          <a:lstStyle/>
          <a:p>
            <a:r>
              <a:rPr lang="en-US" dirty="0" smtClean="0"/>
              <a:t>Methods defined within a module is portable code that can be inserted into any context that includes them. This is often done at the start of the recipe which includes the methods into the Chef::Recipe class.</a:t>
            </a:r>
          </a:p>
          <a:p>
            <a:endParaRPr lang="en-US" dirty="0"/>
          </a:p>
          <a:p>
            <a:r>
              <a:rPr lang="en-US" dirty="0" smtClean="0"/>
              <a:t>This same tactic can be used within any class that you may choose to define.</a:t>
            </a:r>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No Reference</a:t>
            </a:r>
          </a:p>
        </p:txBody>
      </p:sp>
    </p:spTree>
    <p:extLst>
      <p:ext uri="{BB962C8B-B14F-4D97-AF65-F5344CB8AC3E}">
        <p14:creationId xmlns:p14="http://schemas.microsoft.com/office/powerpoint/2010/main" val="3760003269"/>
      </p:ext>
    </p:extLst>
  </p:cSld>
  <p:clrMapOvr>
    <a:masterClrMapping/>
  </p:clrMapOvr>
  <p:transition xmlns:p14="http://schemas.microsoft.com/office/powerpoint/2010/main" spd="med">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Stub and Mock</a:t>
            </a:r>
            <a:endParaRPr lang="en-US" dirty="0"/>
          </a:p>
        </p:txBody>
      </p:sp>
      <p:sp>
        <p:nvSpPr>
          <p:cNvPr id="3" name="Subtitle 2"/>
          <p:cNvSpPr>
            <a:spLocks noGrp="1"/>
          </p:cNvSpPr>
          <p:nvPr>
            <p:ph type="subTitle" idx="1"/>
          </p:nvPr>
        </p:nvSpPr>
        <p:spPr/>
        <p:txBody>
          <a:bodyPr/>
          <a:lstStyle/>
          <a:p>
            <a:r>
              <a:rPr lang="en-US" dirty="0" smtClean="0"/>
              <a:t>Generating a class for every scenario can make the code less clear to understand as it requires more boiler plate code to accomplish the goal for every specification.</a:t>
            </a:r>
          </a:p>
          <a:p>
            <a:endParaRPr lang="en-US" dirty="0"/>
          </a:p>
          <a:p>
            <a:r>
              <a:rPr lang="en-US" dirty="0" err="1" smtClean="0"/>
              <a:t>RSpec</a:t>
            </a:r>
            <a:r>
              <a:rPr lang="en-US" dirty="0" smtClean="0"/>
              <a:t> provides a way to stub method calls which will allow you to more quickly setup the scenario that isolates the test and helps you express your expectation quicker.</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No Reference</a:t>
            </a:r>
          </a:p>
        </p:txBody>
      </p:sp>
    </p:spTree>
    <p:extLst>
      <p:ext uri="{BB962C8B-B14F-4D97-AF65-F5344CB8AC3E}">
        <p14:creationId xmlns:p14="http://schemas.microsoft.com/office/powerpoint/2010/main" val="888360933"/>
      </p:ext>
    </p:extLst>
  </p:cSld>
  <p:clrMapOvr>
    <a:masterClrMapping/>
  </p:clrMapOvr>
  <p:transition xmlns:p14="http://schemas.microsoft.com/office/powerpoint/2010/main" spd="med">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Securing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endParaRPr lang="en-US" b="1" dirty="0" smtClean="0"/>
          </a:p>
        </p:txBody>
      </p:sp>
      <p:pic>
        <p:nvPicPr>
          <p:cNvPr id="5" name="Picture 4"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1733" y="2454440"/>
            <a:ext cx="8002338" cy="5317960"/>
          </a:xfrm>
          <a:prstGeom prst="rect">
            <a:avLst/>
          </a:prstGeom>
        </p:spPr>
      </p:pic>
    </p:spTree>
    <p:extLst>
      <p:ext uri="{BB962C8B-B14F-4D97-AF65-F5344CB8AC3E}">
        <p14:creationId xmlns:p14="http://schemas.microsoft.com/office/powerpoint/2010/main" val="163497105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91588246"/>
      </p:ext>
    </p:extLst>
  </p:cSld>
  <p:clrMapOvr>
    <a:masterClrMapping/>
  </p:clrMapOvr>
  <p:transition xmlns:p14="http://schemas.microsoft.com/office/powerpoint/2010/main" spd="med">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Securing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endParaRPr lang="en-US" b="1" dirty="0" smtClean="0"/>
          </a:p>
        </p:txBody>
      </p:sp>
      <p:pic>
        <p:nvPicPr>
          <p:cNvPr id="5" name="Picture 4"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1733" y="2454440"/>
            <a:ext cx="8002338" cy="5317960"/>
          </a:xfrm>
          <a:prstGeom prst="rect">
            <a:avLst/>
          </a:prstGeom>
        </p:spPr>
      </p:pic>
    </p:spTree>
    <p:extLst>
      <p:ext uri="{BB962C8B-B14F-4D97-AF65-F5344CB8AC3E}">
        <p14:creationId xmlns:p14="http://schemas.microsoft.com/office/powerpoint/2010/main" val="265695899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69060571"/>
      </p:ext>
    </p:extLst>
  </p:cSld>
  <p:clrMapOvr>
    <a:masterClrMapping/>
  </p:clrMapOvr>
  <p:transition xmlns:p14="http://schemas.microsoft.com/office/powerpoint/2010/main" spd="med">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Securing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endParaRPr lang="en-US" b="1" dirty="0" smtClean="0"/>
          </a:p>
        </p:txBody>
      </p:sp>
      <p:pic>
        <p:nvPicPr>
          <p:cNvPr id="5" name="Picture 4"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1733" y="2454440"/>
            <a:ext cx="8002338" cy="5317960"/>
          </a:xfrm>
          <a:prstGeom prst="rect">
            <a:avLst/>
          </a:prstGeom>
        </p:spPr>
      </p:pic>
    </p:spTree>
    <p:extLst>
      <p:ext uri="{BB962C8B-B14F-4D97-AF65-F5344CB8AC3E}">
        <p14:creationId xmlns:p14="http://schemas.microsoft.com/office/powerpoint/2010/main" val="95813842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074784"/>
      </p:ext>
    </p:extLst>
  </p:cSld>
  <p:clrMapOvr>
    <a:masterClrMapping/>
  </p:clrMapOvr>
  <p:transition xmlns:p14="http://schemas.microsoft.com/office/powerpoint/2010/mai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Finding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The Story so Far</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0" y="0"/>
            <a:ext cx="11430000" cy="9144000"/>
          </a:xfrm>
          <a:prstGeom prst="rect">
            <a:avLst/>
          </a:prstGeom>
        </p:spPr>
      </p:pic>
    </p:spTree>
    <p:extLst>
      <p:ext uri="{BB962C8B-B14F-4D97-AF65-F5344CB8AC3E}">
        <p14:creationId xmlns:p14="http://schemas.microsoft.com/office/powerpoint/2010/main" val="1332285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537842141"/>
      </p:ext>
    </p:extLst>
  </p:cSld>
  <p:clrMapOvr>
    <a:masterClrMapping/>
  </p:clrMapOvr>
  <p:transition xmlns:p14="http://schemas.microsoft.com/office/powerpoint/2010/mai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Finding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The Story so Far</a:t>
            </a:r>
          </a:p>
          <a:p>
            <a:pPr marL="457200" indent="-457200">
              <a:buFont typeface="Wingdings" charset="2"/>
              <a:buChar char="ü"/>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0" y="0"/>
            <a:ext cx="11430000" cy="9144000"/>
          </a:xfrm>
          <a:prstGeom prst="rect">
            <a:avLst/>
          </a:prstGeom>
        </p:spPr>
      </p:pic>
    </p:spTree>
    <p:extLst>
      <p:ext uri="{BB962C8B-B14F-4D97-AF65-F5344CB8AC3E}">
        <p14:creationId xmlns:p14="http://schemas.microsoft.com/office/powerpoint/2010/main" val="35917522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Power Word: let</a:t>
            </a:r>
            <a:endParaRPr lang="en-US" dirty="0"/>
          </a:p>
        </p:txBody>
      </p:sp>
      <p:sp>
        <p:nvSpPr>
          <p:cNvPr id="3" name="Subtitle 2"/>
          <p:cNvSpPr>
            <a:spLocks noGrp="1"/>
          </p:cNvSpPr>
          <p:nvPr>
            <p:ph type="subTitle" idx="1"/>
          </p:nvPr>
        </p:nvSpPr>
        <p:spPr/>
        <p:txBody>
          <a:bodyPr/>
          <a:lstStyle/>
          <a:p>
            <a:r>
              <a:rPr lang="en-US" dirty="0"/>
              <a:t>Use let to define a memoized helper method. The value will be cached</a:t>
            </a:r>
          </a:p>
          <a:p>
            <a:r>
              <a:rPr lang="en-US" dirty="0"/>
              <a:t>across multiple calls in the same example but not across examples.</a:t>
            </a:r>
          </a:p>
          <a:p>
            <a:endParaRPr lang="en-US" dirty="0"/>
          </a:p>
          <a:p>
            <a:r>
              <a:rPr lang="en-US" dirty="0"/>
              <a:t>Note that let is lazy-evaluated: it is not evaluated until the first time</a:t>
            </a:r>
          </a:p>
          <a:p>
            <a:r>
              <a:rPr lang="en-US" dirty="0"/>
              <a:t>the method it defines is invoked. You can use let! to force the method's</a:t>
            </a:r>
          </a:p>
          <a:p>
            <a:r>
              <a:rPr lang="en-US" dirty="0"/>
              <a:t>invocation before each example.</a:t>
            </a:r>
          </a:p>
        </p:txBody>
      </p:sp>
      <p:sp>
        <p:nvSpPr>
          <p:cNvPr id="5" name="TextBox 4"/>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goo.gl</a:t>
            </a:r>
            <a:r>
              <a:rPr lang="en-US" sz="3200" dirty="0"/>
              <a:t>/BJp0IQ</a:t>
            </a:r>
            <a:endParaRPr lang="en-US" sz="3200" dirty="0" smtClean="0"/>
          </a:p>
        </p:txBody>
      </p:sp>
    </p:spTree>
    <p:extLst>
      <p:ext uri="{BB962C8B-B14F-4D97-AF65-F5344CB8AC3E}">
        <p14:creationId xmlns:p14="http://schemas.microsoft.com/office/powerpoint/2010/main" val="2023560374"/>
      </p:ext>
    </p:extLst>
  </p:cSld>
  <p:clrMapOvr>
    <a:masterClrMapping/>
  </p:clrMapOvr>
  <p:transition xmlns:p14="http://schemas.microsoft.com/office/powerpoint/2010/mai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Diagramming the let Helper Method</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smtClean="0"/>
              <a:t>describe </a:t>
            </a:r>
            <a:r>
              <a:rPr lang="en-US" dirty="0"/>
              <a:t>'ark::default' do</a:t>
            </a:r>
          </a:p>
          <a:p>
            <a:r>
              <a:rPr lang="en-US" dirty="0"/>
              <a:t>  context 'when no attributes </a:t>
            </a:r>
            <a:r>
              <a:rPr lang="en-US" dirty="0" smtClean="0"/>
              <a:t>are ...</a:t>
            </a:r>
          </a:p>
          <a:p>
            <a:r>
              <a:rPr lang="en-US" dirty="0"/>
              <a:t> </a:t>
            </a:r>
            <a:r>
              <a:rPr lang="en-US" dirty="0" smtClean="0"/>
              <a:t>   let(:</a:t>
            </a:r>
            <a:r>
              <a:rPr lang="en-US" dirty="0" err="1" smtClean="0"/>
              <a:t>chef_run</a:t>
            </a:r>
            <a:r>
              <a:rPr lang="en-US" dirty="0" smtClean="0"/>
              <a:t>) do</a:t>
            </a:r>
          </a:p>
          <a:p>
            <a:r>
              <a:rPr lang="en-US" dirty="0" smtClean="0"/>
              <a:t>      </a:t>
            </a:r>
            <a:r>
              <a:rPr lang="en-US" dirty="0"/>
              <a:t>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smtClean="0"/>
              <a:t>)</a:t>
            </a:r>
          </a:p>
          <a:p>
            <a:r>
              <a:rPr lang="en-US" dirty="0"/>
              <a:t> </a:t>
            </a:r>
            <a:r>
              <a:rPr lang="en-US" dirty="0" smtClean="0"/>
              <a:t>     runner</a:t>
            </a:r>
            <a:endParaRPr lang="en-US" dirty="0"/>
          </a:p>
          <a:p>
            <a:r>
              <a:rPr lang="en-US" dirty="0"/>
              <a:t>    end</a:t>
            </a:r>
          </a:p>
          <a:p>
            <a:r>
              <a:rPr lang="en-US" dirty="0"/>
              <a:t> </a:t>
            </a:r>
            <a:r>
              <a:rPr lang="en-US" dirty="0" smtClean="0"/>
              <a:t>   </a:t>
            </a:r>
          </a:p>
          <a:p>
            <a:r>
              <a:rPr lang="en-US" dirty="0"/>
              <a:t> </a:t>
            </a:r>
            <a:r>
              <a:rPr lang="en-US" dirty="0" smtClean="0"/>
              <a:t>   it </a:t>
            </a:r>
            <a:r>
              <a:rPr lang="en-US" dirty="0"/>
              <a:t>'installs necessary packages' do</a:t>
            </a:r>
          </a:p>
          <a:p>
            <a:r>
              <a:rPr lang="en-US" dirty="0"/>
              <a:t>      expect(</a:t>
            </a:r>
            <a:r>
              <a:rPr lang="en-US" dirty="0" err="1"/>
              <a:t>chef_run</a:t>
            </a:r>
            <a:r>
              <a:rPr lang="en-US" dirty="0"/>
              <a:t>).to </a:t>
            </a:r>
            <a:r>
              <a:rPr lang="en-US" dirty="0" err="1" smtClean="0"/>
              <a:t>install_p</a:t>
            </a:r>
            <a:r>
              <a:rPr lang="en-US" dirty="0" smtClean="0"/>
              <a:t>...</a:t>
            </a:r>
          </a:p>
          <a:p>
            <a:r>
              <a:rPr lang="en-US" dirty="0" smtClean="0"/>
              <a:t>      expect(</a:t>
            </a:r>
            <a:r>
              <a:rPr lang="en-US" dirty="0" err="1" smtClean="0"/>
              <a:t>chef_run</a:t>
            </a:r>
            <a:r>
              <a:rPr lang="en-US" dirty="0" smtClean="0"/>
              <a:t>).to </a:t>
            </a:r>
            <a:r>
              <a:rPr lang="en-US" dirty="0" err="1" smtClean="0"/>
              <a:t>install_p</a:t>
            </a:r>
            <a:r>
              <a:rPr lang="en-US" dirty="0" smtClean="0"/>
              <a:t>...</a:t>
            </a:r>
          </a:p>
          <a:p>
            <a:r>
              <a:rPr lang="en-US" dirty="0" smtClean="0"/>
              <a:t>    end</a:t>
            </a:r>
          </a:p>
          <a:p>
            <a:endParaRPr lang="en-US" dirty="0"/>
          </a:p>
          <a:p>
            <a:r>
              <a:rPr lang="en-US" dirty="0"/>
              <a:t> </a:t>
            </a:r>
            <a:r>
              <a:rPr lang="en-US" dirty="0" smtClean="0"/>
              <a:t>   it </a:t>
            </a:r>
            <a:r>
              <a:rPr lang="en-US" dirty="0"/>
              <a:t>"does not install the </a:t>
            </a:r>
            <a:r>
              <a:rPr lang="en-US" dirty="0" err="1"/>
              <a:t>gcc</a:t>
            </a:r>
            <a:r>
              <a:rPr lang="en-US" dirty="0"/>
              <a:t>-</a:t>
            </a:r>
            <a:r>
              <a:rPr lang="en-US" dirty="0" smtClean="0"/>
              <a:t>c+...</a:t>
            </a:r>
          </a:p>
          <a:p>
            <a:r>
              <a:rPr lang="en-US" dirty="0"/>
              <a:t> </a:t>
            </a:r>
            <a:r>
              <a:rPr lang="en-US" dirty="0" smtClean="0"/>
              <a:t>     expect</a:t>
            </a:r>
            <a:r>
              <a:rPr lang="en-US" dirty="0"/>
              <a:t>(</a:t>
            </a:r>
            <a:r>
              <a:rPr lang="en-US" dirty="0" err="1"/>
              <a:t>chef_run</a:t>
            </a:r>
            <a:r>
              <a:rPr lang="en-US" dirty="0"/>
              <a:t>).</a:t>
            </a:r>
            <a:r>
              <a:rPr lang="en-US" dirty="0" err="1"/>
              <a:t>not_to</a:t>
            </a:r>
            <a:r>
              <a:rPr lang="en-US" dirty="0"/>
              <a:t> </a:t>
            </a:r>
            <a:r>
              <a:rPr lang="en-US" dirty="0" err="1" smtClean="0"/>
              <a:t>insta</a:t>
            </a:r>
            <a:r>
              <a:rPr lang="en-US" dirty="0" smtClean="0"/>
              <a:t>...</a:t>
            </a:r>
            <a:endParaRPr lang="en-US" dirty="0"/>
          </a:p>
          <a:p>
            <a:r>
              <a:rPr lang="en-US" dirty="0"/>
              <a:t>    end</a:t>
            </a:r>
          </a:p>
        </p:txBody>
      </p:sp>
      <p:sp>
        <p:nvSpPr>
          <p:cNvPr id="12" name="Content Placeholder 11"/>
          <p:cNvSpPr>
            <a:spLocks noGrp="1"/>
          </p:cNvSpPr>
          <p:nvPr>
            <p:ph sz="quarter" idx="12"/>
          </p:nvPr>
        </p:nvSpPr>
        <p:spPr/>
        <p:txBody>
          <a:bodyPr/>
          <a:lstStyle/>
          <a:p>
            <a:pPr marL="514350" indent="-514350">
              <a:buAutoNum type="arabicPeriod"/>
            </a:pPr>
            <a:r>
              <a:rPr lang="en-US" dirty="0" smtClean="0"/>
              <a:t>let is a </a:t>
            </a:r>
            <a:r>
              <a:rPr lang="en-US" dirty="0" err="1" smtClean="0"/>
              <a:t>RSpec</a:t>
            </a:r>
            <a:r>
              <a:rPr lang="en-US" dirty="0" smtClean="0"/>
              <a:t> helper method</a:t>
            </a:r>
          </a:p>
          <a:p>
            <a:pPr marL="514350" indent="-514350">
              <a:buAutoNum type="arabicPeriod"/>
            </a:pPr>
            <a:r>
              <a:rPr lang="en-US" dirty="0" smtClean="0"/>
              <a:t>Ruby Symbol</a:t>
            </a:r>
          </a:p>
          <a:p>
            <a:pPr marL="514350" indent="-514350">
              <a:buAutoNum type="arabicPeriod"/>
            </a:pPr>
            <a:r>
              <a:rPr lang="en-US" dirty="0" smtClean="0"/>
              <a:t>Code Block</a:t>
            </a:r>
          </a:p>
          <a:p>
            <a:pPr marL="514350" indent="-514350">
              <a:buAutoNum type="arabicPeriod"/>
            </a:pPr>
            <a:r>
              <a:rPr lang="en-US" dirty="0" smtClean="0"/>
              <a:t>Invocation</a:t>
            </a:r>
          </a:p>
          <a:p>
            <a:pPr marL="514350" indent="-514350">
              <a:buAutoNum type="arabicPeriod"/>
            </a:pPr>
            <a:endParaRPr lang="en-US" dirty="0" smtClean="0"/>
          </a:p>
          <a:p>
            <a:pPr marL="514350" indent="-514350">
              <a:buAutoNum type="arabicPeriod"/>
            </a:pPr>
            <a:endParaRPr lang="en-US" dirty="0" smtClean="0"/>
          </a:p>
          <a:p>
            <a:pPr marL="514350" indent="-514350">
              <a:buAutoNum type="arabicPeriod"/>
            </a:pPr>
            <a:endParaRPr lang="en-US" dirty="0"/>
          </a:p>
        </p:txBody>
      </p:sp>
    </p:spTree>
    <p:extLst>
      <p:ext uri="{BB962C8B-B14F-4D97-AF65-F5344CB8AC3E}">
        <p14:creationId xmlns:p14="http://schemas.microsoft.com/office/powerpoint/2010/main" val="4218057127"/>
      </p:ext>
    </p:extLst>
  </p:cSld>
  <p:clrMapOvr>
    <a:masterClrMapping/>
  </p:clrMapOvr>
  <p:transition xmlns:p14="http://schemas.microsoft.com/office/powerpoint/2010/mai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Invoking the Helper Method</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smtClean="0"/>
              <a:t>describe </a:t>
            </a:r>
            <a:r>
              <a:rPr lang="en-US" dirty="0"/>
              <a:t>'ark::default' do</a:t>
            </a:r>
          </a:p>
          <a:p>
            <a:r>
              <a:rPr lang="en-US" dirty="0"/>
              <a:t>  context 'when no attributes </a:t>
            </a:r>
            <a:r>
              <a:rPr lang="en-US" dirty="0" smtClean="0"/>
              <a:t>are ...</a:t>
            </a:r>
          </a:p>
          <a:p>
            <a:r>
              <a:rPr lang="en-US" dirty="0"/>
              <a:t> </a:t>
            </a:r>
            <a:r>
              <a:rPr lang="en-US" dirty="0" smtClean="0"/>
              <a:t>   let(:</a:t>
            </a:r>
            <a:r>
              <a:rPr lang="en-US" dirty="0" err="1" smtClean="0"/>
              <a:t>chef_run</a:t>
            </a:r>
            <a:r>
              <a:rPr lang="en-US" dirty="0" smtClean="0"/>
              <a:t>) do</a:t>
            </a:r>
          </a:p>
          <a:p>
            <a:r>
              <a:rPr lang="en-US" dirty="0" smtClean="0"/>
              <a:t>      </a:t>
            </a:r>
            <a:r>
              <a:rPr lang="en-US" dirty="0"/>
              <a:t>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smtClean="0"/>
              <a:t>)</a:t>
            </a:r>
          </a:p>
          <a:p>
            <a:r>
              <a:rPr lang="en-US" dirty="0"/>
              <a:t> </a:t>
            </a:r>
            <a:r>
              <a:rPr lang="en-US" dirty="0" smtClean="0"/>
              <a:t>     runner</a:t>
            </a:r>
            <a:endParaRPr lang="en-US" dirty="0"/>
          </a:p>
          <a:p>
            <a:r>
              <a:rPr lang="en-US" dirty="0"/>
              <a:t>    end</a:t>
            </a:r>
          </a:p>
          <a:p>
            <a:r>
              <a:rPr lang="en-US" dirty="0"/>
              <a:t> </a:t>
            </a:r>
            <a:r>
              <a:rPr lang="en-US" dirty="0" smtClean="0"/>
              <a:t>   </a:t>
            </a:r>
          </a:p>
          <a:p>
            <a:r>
              <a:rPr lang="en-US" dirty="0"/>
              <a:t> </a:t>
            </a:r>
            <a:r>
              <a:rPr lang="en-US" dirty="0" smtClean="0"/>
              <a:t>   it </a:t>
            </a:r>
            <a:r>
              <a:rPr lang="en-US" dirty="0"/>
              <a:t>'installs necessary packages' do</a:t>
            </a:r>
          </a:p>
          <a:p>
            <a:r>
              <a:rPr lang="en-US" dirty="0"/>
              <a:t>      expect(</a:t>
            </a:r>
            <a:r>
              <a:rPr lang="en-US" dirty="0" err="1"/>
              <a:t>chef_run</a:t>
            </a:r>
            <a:r>
              <a:rPr lang="en-US" dirty="0"/>
              <a:t>).to </a:t>
            </a:r>
            <a:r>
              <a:rPr lang="en-US" dirty="0" err="1" smtClean="0"/>
              <a:t>install_p</a:t>
            </a:r>
            <a:r>
              <a:rPr lang="en-US" dirty="0" smtClean="0"/>
              <a:t>...</a:t>
            </a:r>
          </a:p>
          <a:p>
            <a:r>
              <a:rPr lang="en-US" dirty="0" smtClean="0"/>
              <a:t>      expect(</a:t>
            </a:r>
            <a:r>
              <a:rPr lang="en-US" dirty="0" err="1" smtClean="0"/>
              <a:t>chef_run</a:t>
            </a:r>
            <a:r>
              <a:rPr lang="en-US" dirty="0" smtClean="0"/>
              <a:t>).to </a:t>
            </a:r>
            <a:r>
              <a:rPr lang="en-US" dirty="0" err="1" smtClean="0"/>
              <a:t>install_p</a:t>
            </a:r>
            <a:r>
              <a:rPr lang="en-US" dirty="0" smtClean="0"/>
              <a:t>...</a:t>
            </a:r>
          </a:p>
          <a:p>
            <a:r>
              <a:rPr lang="en-US" dirty="0" smtClean="0"/>
              <a:t>    end</a:t>
            </a:r>
          </a:p>
          <a:p>
            <a:endParaRPr lang="en-US" dirty="0"/>
          </a:p>
          <a:p>
            <a:r>
              <a:rPr lang="en-US" dirty="0"/>
              <a:t> </a:t>
            </a:r>
            <a:r>
              <a:rPr lang="en-US" dirty="0" smtClean="0"/>
              <a:t>   it </a:t>
            </a:r>
            <a:r>
              <a:rPr lang="en-US" dirty="0"/>
              <a:t>"does not install the </a:t>
            </a:r>
            <a:r>
              <a:rPr lang="en-US" dirty="0" err="1"/>
              <a:t>gcc</a:t>
            </a:r>
            <a:r>
              <a:rPr lang="en-US" dirty="0"/>
              <a:t>-</a:t>
            </a:r>
            <a:r>
              <a:rPr lang="en-US" dirty="0" smtClean="0"/>
              <a:t>c+...</a:t>
            </a:r>
          </a:p>
          <a:p>
            <a:r>
              <a:rPr lang="en-US" dirty="0"/>
              <a:t> </a:t>
            </a:r>
            <a:r>
              <a:rPr lang="en-US" dirty="0" smtClean="0"/>
              <a:t>     expect</a:t>
            </a:r>
            <a:r>
              <a:rPr lang="en-US" dirty="0"/>
              <a:t>(</a:t>
            </a:r>
            <a:r>
              <a:rPr lang="en-US" dirty="0" err="1"/>
              <a:t>chef_run</a:t>
            </a:r>
            <a:r>
              <a:rPr lang="en-US" dirty="0"/>
              <a:t>).</a:t>
            </a:r>
            <a:r>
              <a:rPr lang="en-US" dirty="0" err="1"/>
              <a:t>not_to</a:t>
            </a:r>
            <a:r>
              <a:rPr lang="en-US" dirty="0"/>
              <a:t> </a:t>
            </a:r>
            <a:r>
              <a:rPr lang="en-US" dirty="0" err="1" smtClean="0"/>
              <a:t>insta</a:t>
            </a:r>
            <a:r>
              <a:rPr lang="en-US" dirty="0" smtClean="0"/>
              <a:t>...</a:t>
            </a:r>
            <a:endParaRPr lang="en-US" dirty="0"/>
          </a:p>
          <a:p>
            <a:r>
              <a:rPr lang="en-US" dirty="0"/>
              <a:t>    end</a:t>
            </a:r>
          </a:p>
        </p:txBody>
      </p:sp>
      <p:sp>
        <p:nvSpPr>
          <p:cNvPr id="12" name="Content Placeholder 11"/>
          <p:cNvSpPr>
            <a:spLocks noGrp="1"/>
          </p:cNvSpPr>
          <p:nvPr>
            <p:ph sz="quarter" idx="12"/>
          </p:nvPr>
        </p:nvSpPr>
        <p:spPr/>
        <p:txBody>
          <a:bodyPr/>
          <a:lstStyle/>
          <a:p>
            <a:pPr marL="514350" indent="-514350">
              <a:buAutoNum type="arabicPeriod"/>
            </a:pPr>
            <a:r>
              <a:rPr lang="en-US" dirty="0" err="1" smtClean="0"/>
              <a:t>chef_run</a:t>
            </a:r>
            <a:r>
              <a:rPr lang="en-US" dirty="0" smtClean="0"/>
              <a:t> sends a message</a:t>
            </a:r>
          </a:p>
          <a:p>
            <a:pPr marL="514350" indent="-514350">
              <a:buAutoNum type="arabicPeriod"/>
            </a:pPr>
            <a:r>
              <a:rPr lang="en-US" dirty="0" err="1" smtClean="0"/>
              <a:t>RSpec</a:t>
            </a:r>
            <a:r>
              <a:rPr lang="en-US" dirty="0"/>
              <a:t> </a:t>
            </a:r>
            <a:r>
              <a:rPr lang="en-US" dirty="0" smtClean="0"/>
              <a:t>invokes the contents of the block</a:t>
            </a:r>
          </a:p>
          <a:p>
            <a:pPr marL="514350" indent="-514350">
              <a:buAutoNum type="arabicPeriod"/>
            </a:pPr>
            <a:r>
              <a:rPr lang="en-US" dirty="0" err="1" smtClean="0"/>
              <a:t>RSpec</a:t>
            </a:r>
            <a:r>
              <a:rPr lang="en-US" dirty="0" smtClean="0"/>
              <a:t> stores the contents of the execution</a:t>
            </a:r>
          </a:p>
          <a:p>
            <a:pPr marL="514350" indent="-514350">
              <a:buAutoNum type="arabicPeriod"/>
            </a:pPr>
            <a:r>
              <a:rPr lang="en-US" dirty="0" err="1" smtClean="0"/>
              <a:t>chef_run</a:t>
            </a:r>
            <a:r>
              <a:rPr lang="en-US" dirty="0" smtClean="0"/>
              <a:t> sends a message</a:t>
            </a:r>
          </a:p>
          <a:p>
            <a:pPr marL="514350" indent="-514350">
              <a:buAutoNum type="arabicPeriod"/>
            </a:pPr>
            <a:r>
              <a:rPr lang="en-US" dirty="0" err="1" smtClean="0"/>
              <a:t>RSpec</a:t>
            </a:r>
            <a:r>
              <a:rPr lang="en-US" dirty="0" smtClean="0"/>
              <a:t> retrieves the stored execution</a:t>
            </a:r>
            <a:endParaRPr lang="en-US" dirty="0"/>
          </a:p>
        </p:txBody>
      </p:sp>
    </p:spTree>
    <p:extLst>
      <p:ext uri="{BB962C8B-B14F-4D97-AF65-F5344CB8AC3E}">
        <p14:creationId xmlns:p14="http://schemas.microsoft.com/office/powerpoint/2010/main" val="40794920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Cached Within each Example </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smtClean="0"/>
              <a:t>describe </a:t>
            </a:r>
            <a:r>
              <a:rPr lang="en-US" dirty="0"/>
              <a:t>'ark::default' do</a:t>
            </a:r>
          </a:p>
          <a:p>
            <a:r>
              <a:rPr lang="en-US" dirty="0"/>
              <a:t>  context 'when no attributes </a:t>
            </a:r>
            <a:r>
              <a:rPr lang="en-US" dirty="0" smtClean="0"/>
              <a:t>are ...</a:t>
            </a:r>
          </a:p>
          <a:p>
            <a:r>
              <a:rPr lang="en-US" dirty="0"/>
              <a:t> </a:t>
            </a:r>
            <a:r>
              <a:rPr lang="en-US" dirty="0" smtClean="0"/>
              <a:t>   let(:</a:t>
            </a:r>
            <a:r>
              <a:rPr lang="en-US" dirty="0" err="1" smtClean="0"/>
              <a:t>chef_run</a:t>
            </a:r>
            <a:r>
              <a:rPr lang="en-US" dirty="0" smtClean="0"/>
              <a:t>) do</a:t>
            </a:r>
          </a:p>
          <a:p>
            <a:r>
              <a:rPr lang="en-US" dirty="0" smtClean="0"/>
              <a:t>      </a:t>
            </a:r>
            <a:r>
              <a:rPr lang="en-US" dirty="0"/>
              <a:t>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smtClean="0"/>
              <a:t>)</a:t>
            </a:r>
          </a:p>
          <a:p>
            <a:r>
              <a:rPr lang="en-US" dirty="0"/>
              <a:t> </a:t>
            </a:r>
            <a:r>
              <a:rPr lang="en-US" dirty="0" smtClean="0"/>
              <a:t>     runner</a:t>
            </a:r>
            <a:endParaRPr lang="en-US" dirty="0"/>
          </a:p>
          <a:p>
            <a:r>
              <a:rPr lang="en-US" dirty="0"/>
              <a:t>    end</a:t>
            </a:r>
          </a:p>
          <a:p>
            <a:r>
              <a:rPr lang="en-US" dirty="0"/>
              <a:t> </a:t>
            </a:r>
            <a:r>
              <a:rPr lang="en-US" dirty="0" smtClean="0"/>
              <a:t>   </a:t>
            </a:r>
          </a:p>
          <a:p>
            <a:r>
              <a:rPr lang="en-US" dirty="0"/>
              <a:t> </a:t>
            </a:r>
            <a:r>
              <a:rPr lang="en-US" dirty="0" smtClean="0"/>
              <a:t>   it </a:t>
            </a:r>
            <a:r>
              <a:rPr lang="en-US" dirty="0"/>
              <a:t>'installs necessary packages' do</a:t>
            </a:r>
          </a:p>
          <a:p>
            <a:r>
              <a:rPr lang="en-US" dirty="0"/>
              <a:t>      expect(</a:t>
            </a:r>
            <a:r>
              <a:rPr lang="en-US" dirty="0" err="1"/>
              <a:t>chef_run</a:t>
            </a:r>
            <a:r>
              <a:rPr lang="en-US" dirty="0"/>
              <a:t>).to </a:t>
            </a:r>
            <a:r>
              <a:rPr lang="en-US" dirty="0" err="1" smtClean="0"/>
              <a:t>install_p</a:t>
            </a:r>
            <a:r>
              <a:rPr lang="en-US" dirty="0" smtClean="0"/>
              <a:t>...</a:t>
            </a:r>
          </a:p>
          <a:p>
            <a:r>
              <a:rPr lang="en-US" dirty="0" smtClean="0"/>
              <a:t>      expect(</a:t>
            </a:r>
            <a:r>
              <a:rPr lang="en-US" dirty="0" err="1" smtClean="0"/>
              <a:t>chef_run</a:t>
            </a:r>
            <a:r>
              <a:rPr lang="en-US" dirty="0" smtClean="0"/>
              <a:t>).to </a:t>
            </a:r>
            <a:r>
              <a:rPr lang="en-US" dirty="0" err="1" smtClean="0"/>
              <a:t>install_p</a:t>
            </a:r>
            <a:r>
              <a:rPr lang="en-US" dirty="0" smtClean="0"/>
              <a:t>...</a:t>
            </a:r>
          </a:p>
          <a:p>
            <a:r>
              <a:rPr lang="en-US" dirty="0" smtClean="0"/>
              <a:t>    end</a:t>
            </a:r>
          </a:p>
          <a:p>
            <a:endParaRPr lang="en-US" dirty="0"/>
          </a:p>
          <a:p>
            <a:r>
              <a:rPr lang="en-US" dirty="0"/>
              <a:t> </a:t>
            </a:r>
            <a:r>
              <a:rPr lang="en-US" dirty="0" smtClean="0"/>
              <a:t>   it </a:t>
            </a:r>
            <a:r>
              <a:rPr lang="en-US" dirty="0"/>
              <a:t>"does not install the </a:t>
            </a:r>
            <a:r>
              <a:rPr lang="en-US" dirty="0" err="1"/>
              <a:t>gcc</a:t>
            </a:r>
            <a:r>
              <a:rPr lang="en-US" dirty="0"/>
              <a:t>-</a:t>
            </a:r>
            <a:r>
              <a:rPr lang="en-US" dirty="0" smtClean="0"/>
              <a:t>c+...</a:t>
            </a:r>
          </a:p>
          <a:p>
            <a:r>
              <a:rPr lang="en-US" dirty="0"/>
              <a:t> </a:t>
            </a:r>
            <a:r>
              <a:rPr lang="en-US" dirty="0" smtClean="0"/>
              <a:t>     expect</a:t>
            </a:r>
            <a:r>
              <a:rPr lang="en-US" dirty="0"/>
              <a:t>(</a:t>
            </a:r>
            <a:r>
              <a:rPr lang="en-US" dirty="0" err="1"/>
              <a:t>chef_run</a:t>
            </a:r>
            <a:r>
              <a:rPr lang="en-US" dirty="0"/>
              <a:t>).</a:t>
            </a:r>
            <a:r>
              <a:rPr lang="en-US" dirty="0" err="1"/>
              <a:t>not_to</a:t>
            </a:r>
            <a:r>
              <a:rPr lang="en-US" dirty="0"/>
              <a:t> </a:t>
            </a:r>
            <a:r>
              <a:rPr lang="en-US" dirty="0" err="1" smtClean="0"/>
              <a:t>insta</a:t>
            </a:r>
            <a:r>
              <a:rPr lang="en-US" dirty="0" smtClean="0"/>
              <a:t>...</a:t>
            </a:r>
            <a:endParaRPr lang="en-US" dirty="0"/>
          </a:p>
          <a:p>
            <a:r>
              <a:rPr lang="en-US" dirty="0"/>
              <a:t>    end</a:t>
            </a:r>
          </a:p>
        </p:txBody>
      </p:sp>
      <p:sp>
        <p:nvSpPr>
          <p:cNvPr id="12" name="Content Placeholder 11"/>
          <p:cNvSpPr>
            <a:spLocks noGrp="1"/>
          </p:cNvSpPr>
          <p:nvPr>
            <p:ph sz="quarter" idx="12"/>
          </p:nvPr>
        </p:nvSpPr>
        <p:spPr/>
        <p:txBody>
          <a:bodyPr/>
          <a:lstStyle/>
          <a:p>
            <a:pPr marL="514350" indent="-514350">
              <a:buAutoNum type="arabicPeriod"/>
            </a:pPr>
            <a:r>
              <a:rPr lang="en-US" dirty="0" err="1" smtClean="0"/>
              <a:t>chef_run</a:t>
            </a:r>
            <a:r>
              <a:rPr lang="en-US" dirty="0" smtClean="0"/>
              <a:t> is loaded and stored</a:t>
            </a:r>
          </a:p>
          <a:p>
            <a:pPr marL="514350" indent="-514350">
              <a:buAutoNum type="arabicPeriod"/>
            </a:pPr>
            <a:r>
              <a:rPr lang="en-US" dirty="0" err="1" smtClean="0"/>
              <a:t>chef_run</a:t>
            </a:r>
            <a:r>
              <a:rPr lang="en-US" dirty="0" smtClean="0"/>
              <a:t> uses the stored invocation</a:t>
            </a:r>
          </a:p>
          <a:p>
            <a:pPr marL="514350" indent="-514350">
              <a:buAutoNum type="arabicPeriod"/>
            </a:pPr>
            <a:r>
              <a:rPr lang="en-US" dirty="0" err="1" smtClean="0"/>
              <a:t>chef_run</a:t>
            </a:r>
            <a:r>
              <a:rPr lang="en-US" dirty="0" smtClean="0"/>
              <a:t> is loaded and stored</a:t>
            </a:r>
            <a:endParaRPr lang="en-US" dirty="0"/>
          </a:p>
        </p:txBody>
      </p:sp>
    </p:spTree>
    <p:extLst>
      <p:ext uri="{BB962C8B-B14F-4D97-AF65-F5344CB8AC3E}">
        <p14:creationId xmlns:p14="http://schemas.microsoft.com/office/powerpoint/2010/main" val="276242190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a:t>
            </a:r>
            <a:r>
              <a:rPr lang="en-US" dirty="0" err="1" smtClean="0"/>
              <a:t>chef_run</a:t>
            </a:r>
            <a:r>
              <a:rPr lang="en-US" dirty="0" smtClean="0"/>
              <a:t> with Node Attributes</a:t>
            </a:r>
            <a:endParaRPr lang="en-US" dirty="0"/>
          </a:p>
        </p:txBody>
      </p:sp>
      <p:sp>
        <p:nvSpPr>
          <p:cNvPr id="3" name="Content Placeholder 2"/>
          <p:cNvSpPr>
            <a:spLocks noGrp="1"/>
          </p:cNvSpPr>
          <p:nvPr>
            <p:ph sz="quarter" idx="10"/>
          </p:nvPr>
        </p:nvSpPr>
        <p:spPr/>
        <p:txBody>
          <a:bodyPr>
            <a:normAutofit/>
          </a:bodyPr>
          <a:lstStyle/>
          <a:p>
            <a:pPr>
              <a:lnSpc>
                <a:spcPct val="90000"/>
              </a:lnSpc>
            </a:pPr>
            <a:r>
              <a:rPr lang="en-US" dirty="0"/>
              <a:t>describe 'ark::default' do</a:t>
            </a:r>
          </a:p>
          <a:p>
            <a:pPr>
              <a:lnSpc>
                <a:spcPct val="90000"/>
              </a:lnSpc>
            </a:pPr>
            <a:r>
              <a:rPr lang="en-US" dirty="0" smtClean="0"/>
              <a:t>  context </a:t>
            </a:r>
            <a:r>
              <a:rPr lang="en-US" dirty="0"/>
              <a:t>'when no attributes are specified, on </a:t>
            </a:r>
            <a:r>
              <a:rPr lang="en-US" dirty="0" err="1"/>
              <a:t>CentOS'</a:t>
            </a:r>
            <a:r>
              <a:rPr lang="en-US" dirty="0"/>
              <a:t> do</a:t>
            </a:r>
          </a:p>
          <a:p>
            <a:pPr>
              <a:lnSpc>
                <a:spcPct val="90000"/>
              </a:lnSpc>
            </a:pPr>
            <a:r>
              <a:rPr lang="en-US" dirty="0"/>
              <a:t>    let(:</a:t>
            </a:r>
            <a:r>
              <a:rPr lang="en-US" dirty="0" err="1"/>
              <a:t>chef_run</a:t>
            </a:r>
            <a:r>
              <a:rPr lang="en-US" dirty="0"/>
              <a:t>) do</a:t>
            </a:r>
          </a:p>
          <a:p>
            <a:pPr>
              <a:lnSpc>
                <a:spcPct val="90000"/>
              </a:lnSpc>
            </a:pPr>
            <a:r>
              <a:rPr lang="en-US" dirty="0"/>
              <a:t>      runner = </a:t>
            </a:r>
            <a:r>
              <a:rPr lang="en-US" dirty="0" err="1"/>
              <a:t>ChefSpec</a:t>
            </a:r>
            <a:r>
              <a:rPr lang="en-US" dirty="0"/>
              <a:t>::</a:t>
            </a:r>
            <a:r>
              <a:rPr lang="en-US" dirty="0" err="1"/>
              <a:t>SoloRunner.new</a:t>
            </a:r>
            <a:r>
              <a:rPr lang="en-US" dirty="0"/>
              <a:t>({ platform: 'centos', </a:t>
            </a:r>
          </a:p>
          <a:p>
            <a:pPr>
              <a:lnSpc>
                <a:spcPct val="90000"/>
              </a:lnSpc>
            </a:pPr>
            <a:r>
              <a:rPr lang="en-US" dirty="0"/>
              <a:t>                                           version: '6.7' })</a:t>
            </a:r>
          </a:p>
          <a:p>
            <a:pPr>
              <a:lnSpc>
                <a:spcPct val="90000"/>
              </a:lnSpc>
            </a:pPr>
            <a:r>
              <a:rPr lang="en-US" dirty="0"/>
              <a:t>      </a:t>
            </a:r>
            <a:r>
              <a:rPr lang="en-US" dirty="0" err="1"/>
              <a:t>runner.converge</a:t>
            </a:r>
            <a:r>
              <a:rPr lang="en-US" dirty="0"/>
              <a:t>(</a:t>
            </a:r>
            <a:r>
              <a:rPr lang="en-US" dirty="0" err="1"/>
              <a:t>described_recipe</a:t>
            </a:r>
            <a:r>
              <a:rPr lang="en-US" dirty="0"/>
              <a:t>)</a:t>
            </a:r>
          </a:p>
          <a:p>
            <a:pPr>
              <a:lnSpc>
                <a:spcPct val="90000"/>
              </a:lnSpc>
            </a:pPr>
            <a:r>
              <a:rPr lang="en-US" dirty="0"/>
              <a:t>    end</a:t>
            </a:r>
          </a:p>
          <a:p>
            <a:pPr>
              <a:lnSpc>
                <a:spcPct val="90000"/>
              </a:lnSpc>
            </a:pPr>
            <a:endParaRPr lang="en-US" dirty="0" smtClean="0"/>
          </a:p>
          <a:p>
            <a:pPr>
              <a:lnSpc>
                <a:spcPct val="90000"/>
              </a:lnSpc>
            </a:pPr>
            <a:r>
              <a:rPr lang="en-US" dirty="0" smtClean="0"/>
              <a:t>    </a:t>
            </a:r>
            <a:r>
              <a:rPr lang="en-US" dirty="0"/>
              <a:t># ... </a:t>
            </a:r>
            <a:r>
              <a:rPr lang="en-US" dirty="0" smtClean="0"/>
              <a:t>EXAMPLES WITHIN CONTEXT</a:t>
            </a:r>
            <a:endParaRPr lang="en-US" dirty="0"/>
          </a:p>
          <a:p>
            <a:pPr>
              <a:lnSpc>
                <a:spcPct val="90000"/>
              </a:lnSpc>
            </a:pPr>
            <a:r>
              <a:rPr lang="en-US" dirty="0" smtClean="0"/>
              <a:t>  end</a:t>
            </a:r>
          </a:p>
          <a:p>
            <a:pPr>
              <a:lnSpc>
                <a:spcPct val="90000"/>
              </a:lnSpc>
            </a:pPr>
            <a:r>
              <a:rPr lang="en-US" dirty="0" smtClean="0"/>
              <a:t>end</a:t>
            </a:r>
            <a:endParaRPr lang="en-US" dirty="0"/>
          </a:p>
        </p:txBody>
      </p:sp>
    </p:spTree>
    <p:extLst>
      <p:ext uri="{BB962C8B-B14F-4D97-AF65-F5344CB8AC3E}">
        <p14:creationId xmlns:p14="http://schemas.microsoft.com/office/powerpoint/2010/main" val="129182923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let to Create Clearer Examples</a:t>
            </a:r>
            <a:endParaRPr lang="en-US" dirty="0"/>
          </a:p>
        </p:txBody>
      </p:sp>
      <p:sp>
        <p:nvSpPr>
          <p:cNvPr id="3" name="Content Placeholder 2"/>
          <p:cNvSpPr>
            <a:spLocks noGrp="1"/>
          </p:cNvSpPr>
          <p:nvPr>
            <p:ph sz="quarter" idx="10"/>
          </p:nvPr>
        </p:nvSpPr>
        <p:spPr/>
        <p:txBody>
          <a:bodyPr>
            <a:noAutofit/>
          </a:bodyPr>
          <a:lstStyle/>
          <a:p>
            <a:pPr>
              <a:lnSpc>
                <a:spcPct val="90000"/>
              </a:lnSpc>
            </a:pPr>
            <a:r>
              <a:rPr lang="en-US" dirty="0"/>
              <a:t>describe 'ark::default' do</a:t>
            </a:r>
          </a:p>
          <a:p>
            <a:pPr>
              <a:lnSpc>
                <a:spcPct val="90000"/>
              </a:lnSpc>
            </a:pPr>
            <a:r>
              <a:rPr lang="en-US" dirty="0"/>
              <a:t>  context 'when no attributes are specified, on </a:t>
            </a:r>
            <a:r>
              <a:rPr lang="en-US" dirty="0" err="1"/>
              <a:t>CentOS'</a:t>
            </a:r>
            <a:r>
              <a:rPr lang="en-US" dirty="0"/>
              <a:t> do</a:t>
            </a:r>
          </a:p>
          <a:p>
            <a:pPr>
              <a:lnSpc>
                <a:spcPct val="90000"/>
              </a:lnSpc>
            </a:pPr>
            <a:r>
              <a:rPr lang="en-US" dirty="0"/>
              <a:t>    let(:</a:t>
            </a:r>
            <a:r>
              <a:rPr lang="en-US" dirty="0" err="1"/>
              <a:t>chef_run</a:t>
            </a:r>
            <a:r>
              <a:rPr lang="en-US" dirty="0"/>
              <a:t>) do</a:t>
            </a:r>
          </a:p>
          <a:p>
            <a:pPr>
              <a:lnSpc>
                <a:spcPct val="90000"/>
              </a:lnSpc>
            </a:pPr>
            <a:r>
              <a:rPr lang="en-US" dirty="0"/>
              <a:t>      runner = </a:t>
            </a:r>
            <a:r>
              <a:rPr lang="en-US" dirty="0" err="1"/>
              <a:t>ChefSpec</a:t>
            </a:r>
            <a:r>
              <a:rPr lang="en-US" dirty="0"/>
              <a:t>::</a:t>
            </a:r>
            <a:r>
              <a:rPr lang="en-US" dirty="0" err="1"/>
              <a:t>SoloRunner.new</a:t>
            </a:r>
            <a:r>
              <a:rPr lang="en-US" dirty="0" smtClean="0"/>
              <a:t>(</a:t>
            </a:r>
            <a:r>
              <a:rPr lang="en-US" dirty="0" err="1" smtClean="0"/>
              <a:t>node_attributes</a:t>
            </a:r>
            <a:r>
              <a:rPr lang="en-US" dirty="0" smtClean="0"/>
              <a:t>)</a:t>
            </a:r>
            <a:endParaRPr lang="en-US" dirty="0"/>
          </a:p>
          <a:p>
            <a:pPr>
              <a:lnSpc>
                <a:spcPct val="90000"/>
              </a:lnSpc>
            </a:pPr>
            <a:r>
              <a:rPr lang="en-US" dirty="0"/>
              <a:t>      </a:t>
            </a:r>
            <a:r>
              <a:rPr lang="en-US" dirty="0" err="1"/>
              <a:t>runner.converge</a:t>
            </a:r>
            <a:r>
              <a:rPr lang="en-US" dirty="0"/>
              <a:t>(</a:t>
            </a:r>
            <a:r>
              <a:rPr lang="en-US" dirty="0" err="1"/>
              <a:t>described_recipe</a:t>
            </a:r>
            <a:r>
              <a:rPr lang="en-US" dirty="0"/>
              <a:t>)</a:t>
            </a:r>
          </a:p>
          <a:p>
            <a:pPr>
              <a:lnSpc>
                <a:spcPct val="90000"/>
              </a:lnSpc>
            </a:pPr>
            <a:r>
              <a:rPr lang="en-US" dirty="0"/>
              <a:t>    </a:t>
            </a:r>
            <a:r>
              <a:rPr lang="en-US" dirty="0" smtClean="0"/>
              <a:t>end</a:t>
            </a:r>
          </a:p>
          <a:p>
            <a:pPr>
              <a:lnSpc>
                <a:spcPct val="90000"/>
              </a:lnSpc>
            </a:pPr>
            <a:endParaRPr lang="en-US" dirty="0"/>
          </a:p>
          <a:p>
            <a:pPr>
              <a:lnSpc>
                <a:spcPct val="90000"/>
              </a:lnSpc>
            </a:pPr>
            <a:r>
              <a:rPr lang="en-US" dirty="0" smtClean="0"/>
              <a:t>    let(:</a:t>
            </a:r>
            <a:r>
              <a:rPr lang="en-US" dirty="0" err="1" smtClean="0"/>
              <a:t>node_attributes</a:t>
            </a:r>
            <a:r>
              <a:rPr lang="en-US" dirty="0" smtClean="0"/>
              <a:t>) do</a:t>
            </a:r>
          </a:p>
          <a:p>
            <a:pPr>
              <a:lnSpc>
                <a:spcPct val="90000"/>
              </a:lnSpc>
            </a:pPr>
            <a:r>
              <a:rPr lang="en-US" dirty="0"/>
              <a:t> </a:t>
            </a:r>
            <a:r>
              <a:rPr lang="en-US" dirty="0" smtClean="0"/>
              <a:t>     </a:t>
            </a:r>
            <a:r>
              <a:rPr lang="en-US" dirty="0"/>
              <a:t>{ platform: 'centos', </a:t>
            </a:r>
            <a:r>
              <a:rPr lang="en-US" dirty="0" smtClean="0"/>
              <a:t>version</a:t>
            </a:r>
            <a:r>
              <a:rPr lang="en-US" dirty="0"/>
              <a:t>: '6.7' </a:t>
            </a:r>
            <a:r>
              <a:rPr lang="en-US" dirty="0" smtClean="0"/>
              <a:t>}</a:t>
            </a:r>
          </a:p>
          <a:p>
            <a:pPr>
              <a:lnSpc>
                <a:spcPct val="90000"/>
              </a:lnSpc>
            </a:pPr>
            <a:r>
              <a:rPr lang="en-US" dirty="0"/>
              <a:t> </a:t>
            </a:r>
            <a:r>
              <a:rPr lang="en-US" dirty="0" smtClean="0"/>
              <a:t>   end</a:t>
            </a:r>
            <a:endParaRPr lang="en-US" dirty="0"/>
          </a:p>
          <a:p>
            <a:pPr>
              <a:lnSpc>
                <a:spcPct val="90000"/>
              </a:lnSpc>
            </a:pPr>
            <a:endParaRPr lang="en-US" dirty="0"/>
          </a:p>
          <a:p>
            <a:pPr>
              <a:lnSpc>
                <a:spcPct val="90000"/>
              </a:lnSpc>
            </a:pPr>
            <a:r>
              <a:rPr lang="en-US" dirty="0"/>
              <a:t>    # ... </a:t>
            </a:r>
            <a:r>
              <a:rPr lang="en-US" dirty="0" smtClean="0"/>
              <a:t>EXAMPLES </a:t>
            </a:r>
            <a:r>
              <a:rPr lang="en-US" dirty="0"/>
              <a:t>WITHIN CONTEXT</a:t>
            </a:r>
          </a:p>
          <a:p>
            <a:pPr>
              <a:lnSpc>
                <a:spcPct val="90000"/>
              </a:lnSpc>
            </a:pPr>
            <a:r>
              <a:rPr lang="en-US" dirty="0"/>
              <a:t>  </a:t>
            </a:r>
            <a:r>
              <a:rPr lang="en-US" dirty="0" smtClean="0"/>
              <a:t>end</a:t>
            </a:r>
            <a:endParaRPr lang="en-US" dirty="0"/>
          </a:p>
        </p:txBody>
      </p:sp>
      <p:sp>
        <p:nvSpPr>
          <p:cNvPr id="8" name="Text Placeholder 4"/>
          <p:cNvSpPr>
            <a:spLocks noGrp="1"/>
          </p:cNvSpPr>
          <p:nvPr>
            <p:ph type="body" sz="quarter" idx="12"/>
          </p:nvPr>
        </p:nvSpPr>
        <p:spPr>
          <a:xfrm>
            <a:off x="620713" y="2827239"/>
            <a:ext cx="14927262" cy="557054"/>
          </a:xfrm>
        </p:spPr>
        <p:txBody>
          <a:bodyPr/>
          <a:lstStyle/>
          <a:p>
            <a:endParaRPr lang="en-US" dirty="0"/>
          </a:p>
        </p:txBody>
      </p:sp>
      <p:sp>
        <p:nvSpPr>
          <p:cNvPr id="9" name="Text Placeholder 4"/>
          <p:cNvSpPr>
            <a:spLocks noGrp="1"/>
          </p:cNvSpPr>
          <p:nvPr>
            <p:ph type="body" sz="quarter" idx="12"/>
          </p:nvPr>
        </p:nvSpPr>
        <p:spPr>
          <a:xfrm>
            <a:off x="621430" y="4708082"/>
            <a:ext cx="14925911" cy="1563737"/>
          </a:xfrm>
        </p:spPr>
        <p:txBody>
          <a:bodyPr/>
          <a:lstStyle/>
          <a:p>
            <a:endParaRPr lang="en-US" dirty="0"/>
          </a:p>
        </p:txBody>
      </p:sp>
    </p:spTree>
    <p:extLst>
      <p:ext uri="{BB962C8B-B14F-4D97-AF65-F5344CB8AC3E}">
        <p14:creationId xmlns:p14="http://schemas.microsoft.com/office/powerpoint/2010/main" val="32625213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Franklin Webber</a:t>
            </a:r>
            <a:endParaRPr lang="en-US" dirty="0"/>
          </a:p>
        </p:txBody>
      </p:sp>
      <p:sp>
        <p:nvSpPr>
          <p:cNvPr id="3" name="Text Placeholder 2"/>
          <p:cNvSpPr>
            <a:spLocks noGrp="1"/>
          </p:cNvSpPr>
          <p:nvPr>
            <p:ph type="body" sz="quarter" idx="12"/>
          </p:nvPr>
        </p:nvSpPr>
        <p:spPr>
          <a:xfrm>
            <a:off x="650040" y="2422805"/>
            <a:ext cx="7471693" cy="5647641"/>
          </a:xfrm>
        </p:spPr>
        <p:txBody>
          <a:bodyPr/>
          <a:lstStyle/>
          <a:p>
            <a:r>
              <a:rPr lang="en-US" sz="2800" dirty="0" smtClean="0"/>
              <a:t>US Army - Radio/COMSEC Repairer (35E)</a:t>
            </a:r>
          </a:p>
          <a:p>
            <a:r>
              <a:rPr lang="en-US" sz="2800" dirty="0" smtClean="0"/>
              <a:t>Tech Support </a:t>
            </a:r>
          </a:p>
          <a:p>
            <a:r>
              <a:rPr lang="en-US" sz="2800" dirty="0" smtClean="0"/>
              <a:t>Quality Assurance </a:t>
            </a:r>
          </a:p>
          <a:p>
            <a:r>
              <a:rPr lang="en-US" sz="2800" dirty="0" smtClean="0"/>
              <a:t>Software Developer Eng. in Test</a:t>
            </a:r>
          </a:p>
          <a:p>
            <a:r>
              <a:rPr lang="en-US" sz="2800" dirty="0" smtClean="0"/>
              <a:t>Software Developer</a:t>
            </a:r>
          </a:p>
          <a:p>
            <a:r>
              <a:rPr lang="en-US" sz="2800" dirty="0" smtClean="0"/>
              <a:t>Instructor / Trainer</a:t>
            </a:r>
          </a:p>
        </p:txBody>
      </p:sp>
      <p:pic>
        <p:nvPicPr>
          <p:cNvPr id="6" name="Picture 5" descr="Gencon 248.JPG"/>
          <p:cNvPicPr>
            <a:picLocks noChangeAspect="1"/>
          </p:cNvPicPr>
          <p:nvPr/>
        </p:nvPicPr>
        <p:blipFill rotWithShape="1">
          <a:blip r:embed="rId3">
            <a:extLst>
              <a:ext uri="{28A0092B-C50C-407E-A947-70E740481C1C}">
                <a14:useLocalDpi xmlns:a14="http://schemas.microsoft.com/office/drawing/2010/main" val="0"/>
              </a:ext>
            </a:extLst>
          </a:blip>
          <a:srcRect l="12924" t="5002" r="16410" b="8201"/>
          <a:stretch/>
        </p:blipFill>
        <p:spPr>
          <a:xfrm>
            <a:off x="8088310" y="1136211"/>
            <a:ext cx="7754083" cy="63494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Training and Technical Content Lead</a:t>
            </a:r>
          </a:p>
        </p:txBody>
      </p:sp>
    </p:spTree>
    <p:extLst>
      <p:ext uri="{BB962C8B-B14F-4D97-AF65-F5344CB8AC3E}">
        <p14:creationId xmlns:p14="http://schemas.microsoft.com/office/powerpoint/2010/main" val="79628201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let for each Context</a:t>
            </a:r>
            <a:endParaRPr lang="en-US" dirty="0"/>
          </a:p>
        </p:txBody>
      </p:sp>
      <p:sp>
        <p:nvSpPr>
          <p:cNvPr id="3" name="Content Placeholder 2"/>
          <p:cNvSpPr>
            <a:spLocks noGrp="1"/>
          </p:cNvSpPr>
          <p:nvPr>
            <p:ph sz="quarter" idx="10"/>
          </p:nvPr>
        </p:nvSpPr>
        <p:spPr/>
        <p:txBody>
          <a:bodyPr>
            <a:normAutofit fontScale="92500" lnSpcReduction="20000"/>
          </a:bodyPr>
          <a:lstStyle/>
          <a:p>
            <a:r>
              <a:rPr lang="en-US" dirty="0"/>
              <a:t>describe 'ark::default' do</a:t>
            </a:r>
          </a:p>
          <a:p>
            <a:r>
              <a:rPr lang="en-US" dirty="0"/>
              <a:t>  context 'when no attributes are specified, on an </a:t>
            </a:r>
            <a:r>
              <a:rPr lang="en-US" dirty="0" err="1" smtClean="0"/>
              <a:t>unspe</a:t>
            </a:r>
            <a:r>
              <a:rPr lang="en-US" dirty="0" smtClean="0"/>
              <a:t>...</a:t>
            </a:r>
            <a:r>
              <a:rPr lang="en-US" dirty="0" err="1" smtClean="0"/>
              <a:t>orm</a:t>
            </a:r>
            <a:r>
              <a:rPr lang="en-US" dirty="0"/>
              <a:t>'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a:t>)</a:t>
            </a:r>
          </a:p>
          <a:p>
            <a:r>
              <a:rPr lang="en-US" dirty="0"/>
              <a:t>    </a:t>
            </a:r>
            <a:r>
              <a:rPr lang="en-US" dirty="0" smtClean="0"/>
              <a:t>end</a:t>
            </a:r>
            <a:endParaRPr lang="en-US" dirty="0"/>
          </a:p>
          <a:p>
            <a:r>
              <a:rPr lang="en-US" dirty="0" smtClean="0"/>
              <a:t>    # ... EXAMPLES WITHIN CONTEXT</a:t>
            </a:r>
          </a:p>
          <a:p>
            <a:r>
              <a:rPr lang="en-US" dirty="0"/>
              <a:t> </a:t>
            </a:r>
            <a:r>
              <a:rPr lang="en-US" dirty="0" smtClean="0"/>
              <a:t> end</a:t>
            </a:r>
          </a:p>
          <a:p>
            <a:endParaRPr lang="en-US" dirty="0"/>
          </a:p>
          <a:p>
            <a:r>
              <a:rPr lang="en-US" dirty="0" smtClean="0"/>
              <a:t> </a:t>
            </a:r>
            <a:r>
              <a:rPr lang="en-US" dirty="0"/>
              <a:t> </a:t>
            </a:r>
            <a:r>
              <a:rPr lang="en-US" dirty="0" smtClean="0"/>
              <a:t>context </a:t>
            </a:r>
            <a:r>
              <a:rPr lang="en-US" dirty="0"/>
              <a:t>'when no attributes are specified, on </a:t>
            </a:r>
            <a:r>
              <a:rPr lang="en-US" dirty="0" err="1"/>
              <a:t>CentOS'</a:t>
            </a:r>
            <a:r>
              <a:rPr lang="en-US" dirty="0"/>
              <a:t>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r>
              <a:rPr lang="en-US" dirty="0" smtClean="0"/>
              <a:t>(platform</a:t>
            </a:r>
            <a:r>
              <a:rPr lang="en-US" dirty="0"/>
              <a:t>: 'centos'</a:t>
            </a:r>
            <a:r>
              <a:rPr lang="en-US" dirty="0" smtClean="0"/>
              <a:t>, version: ...)</a:t>
            </a:r>
          </a:p>
          <a:p>
            <a:r>
              <a:rPr lang="en-US" dirty="0" smtClean="0"/>
              <a:t>      </a:t>
            </a:r>
            <a:r>
              <a:rPr lang="en-US" dirty="0" err="1"/>
              <a:t>runner.converge</a:t>
            </a:r>
            <a:r>
              <a:rPr lang="en-US" dirty="0"/>
              <a:t>(</a:t>
            </a:r>
            <a:r>
              <a:rPr lang="en-US" dirty="0" err="1"/>
              <a:t>described_recipe</a:t>
            </a:r>
            <a:r>
              <a:rPr lang="en-US" dirty="0"/>
              <a:t>)</a:t>
            </a:r>
          </a:p>
          <a:p>
            <a:r>
              <a:rPr lang="en-US" dirty="0"/>
              <a:t>    </a:t>
            </a:r>
            <a:r>
              <a:rPr lang="en-US" dirty="0" smtClean="0"/>
              <a:t>end</a:t>
            </a:r>
          </a:p>
          <a:p>
            <a:r>
              <a:rPr lang="en-US" dirty="0"/>
              <a:t> </a:t>
            </a:r>
            <a:r>
              <a:rPr lang="en-US" dirty="0" smtClean="0"/>
              <a:t>   # ... EXAMPLES WITHIN CONTEXT</a:t>
            </a:r>
            <a:endParaRPr lang="en-US" dirty="0"/>
          </a:p>
        </p:txBody>
      </p:sp>
    </p:spTree>
    <p:extLst>
      <p:ext uri="{BB962C8B-B14F-4D97-AF65-F5344CB8AC3E}">
        <p14:creationId xmlns:p14="http://schemas.microsoft.com/office/powerpoint/2010/main" val="117307635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Overriding a let in a Child Context</a:t>
            </a:r>
            <a:endParaRPr lang="en-US" dirty="0"/>
          </a:p>
        </p:txBody>
      </p:sp>
      <p:sp>
        <p:nvSpPr>
          <p:cNvPr id="3" name="Content Placeholder 2"/>
          <p:cNvSpPr>
            <a:spLocks noGrp="1"/>
          </p:cNvSpPr>
          <p:nvPr>
            <p:ph sz="quarter" idx="10"/>
          </p:nvPr>
        </p:nvSpPr>
        <p:spPr/>
        <p:txBody>
          <a:bodyPr>
            <a:normAutofit fontScale="70000" lnSpcReduction="20000"/>
          </a:bodyPr>
          <a:lstStyle/>
          <a:p>
            <a:r>
              <a:rPr lang="en-US" dirty="0"/>
              <a:t>describe 'ark::default' do</a:t>
            </a:r>
          </a:p>
          <a:p>
            <a:r>
              <a:rPr lang="en-US" dirty="0" smtClean="0"/>
              <a:t>  let</a:t>
            </a:r>
            <a:r>
              <a:rPr lang="en-US" dirty="0"/>
              <a:t>(:</a:t>
            </a:r>
            <a:r>
              <a:rPr lang="en-US" dirty="0" err="1"/>
              <a:t>chef_run</a:t>
            </a:r>
            <a:r>
              <a:rPr lang="en-US" dirty="0"/>
              <a:t>) do</a:t>
            </a:r>
          </a:p>
          <a:p>
            <a:r>
              <a:rPr lang="en-US" dirty="0" smtClean="0"/>
              <a:t>    runner </a:t>
            </a:r>
            <a:r>
              <a:rPr lang="en-US" dirty="0"/>
              <a:t>= </a:t>
            </a:r>
            <a:r>
              <a:rPr lang="en-US" dirty="0" err="1"/>
              <a:t>ChefSpec</a:t>
            </a:r>
            <a:r>
              <a:rPr lang="en-US" dirty="0"/>
              <a:t>::</a:t>
            </a:r>
            <a:r>
              <a:rPr lang="en-US" dirty="0" err="1" smtClean="0"/>
              <a:t>SoloRunner.new</a:t>
            </a:r>
            <a:r>
              <a:rPr lang="en-US" dirty="0" smtClean="0"/>
              <a:t>(</a:t>
            </a:r>
            <a:r>
              <a:rPr lang="en-US" dirty="0" err="1" smtClean="0"/>
              <a:t>node_attributes</a:t>
            </a:r>
            <a:r>
              <a:rPr lang="en-US" dirty="0" smtClean="0"/>
              <a:t>)</a:t>
            </a:r>
            <a:endParaRPr lang="en-US" dirty="0"/>
          </a:p>
          <a:p>
            <a:r>
              <a:rPr lang="en-US" dirty="0" smtClean="0"/>
              <a:t>    </a:t>
            </a:r>
            <a:r>
              <a:rPr lang="en-US" dirty="0" err="1" smtClean="0"/>
              <a:t>runner.converge</a:t>
            </a:r>
            <a:r>
              <a:rPr lang="en-US" dirty="0"/>
              <a:t>(</a:t>
            </a:r>
            <a:r>
              <a:rPr lang="en-US" dirty="0" err="1"/>
              <a:t>described_recipe</a:t>
            </a:r>
            <a:r>
              <a:rPr lang="en-US" dirty="0" smtClean="0"/>
              <a:t>)</a:t>
            </a:r>
          </a:p>
          <a:p>
            <a:r>
              <a:rPr lang="en-US" dirty="0" smtClean="0"/>
              <a:t>  end</a:t>
            </a:r>
          </a:p>
          <a:p>
            <a:endParaRPr lang="en-US" dirty="0"/>
          </a:p>
          <a:p>
            <a:r>
              <a:rPr lang="en-US" dirty="0" smtClean="0"/>
              <a:t>  let(:</a:t>
            </a:r>
            <a:r>
              <a:rPr lang="en-US" dirty="0" err="1" smtClean="0"/>
              <a:t>node_attributes</a:t>
            </a:r>
            <a:r>
              <a:rPr lang="en-US" dirty="0" smtClean="0"/>
              <a:t>) do</a:t>
            </a:r>
          </a:p>
          <a:p>
            <a:r>
              <a:rPr lang="en-US" dirty="0" smtClean="0"/>
              <a:t>    {}</a:t>
            </a:r>
            <a:endParaRPr lang="en-US" dirty="0"/>
          </a:p>
          <a:p>
            <a:r>
              <a:rPr lang="en-US" dirty="0" smtClean="0"/>
              <a:t>  end</a:t>
            </a:r>
          </a:p>
          <a:p>
            <a:r>
              <a:rPr lang="en-US" dirty="0" smtClean="0"/>
              <a:t>  </a:t>
            </a:r>
          </a:p>
          <a:p>
            <a:r>
              <a:rPr lang="en-US" dirty="0"/>
              <a:t> </a:t>
            </a:r>
            <a:r>
              <a:rPr lang="en-US" dirty="0" smtClean="0"/>
              <a:t> context </a:t>
            </a:r>
            <a:r>
              <a:rPr lang="en-US" dirty="0"/>
              <a:t>'when no attributes are specified, on an </a:t>
            </a:r>
            <a:r>
              <a:rPr lang="en-US" dirty="0" err="1" smtClean="0"/>
              <a:t>unspecif</a:t>
            </a:r>
            <a:r>
              <a:rPr lang="en-US" dirty="0" smtClean="0"/>
              <a:t>...</a:t>
            </a:r>
            <a:r>
              <a:rPr lang="en-US" dirty="0" err="1" smtClean="0"/>
              <a:t>orm</a:t>
            </a:r>
            <a:r>
              <a:rPr lang="en-US" dirty="0" smtClean="0"/>
              <a:t>' </a:t>
            </a:r>
            <a:r>
              <a:rPr lang="en-US" dirty="0"/>
              <a:t>do</a:t>
            </a:r>
          </a:p>
          <a:p>
            <a:r>
              <a:rPr lang="en-US" dirty="0" smtClean="0"/>
              <a:t>    # ... EXAMPLES WITHIN CONTEXT</a:t>
            </a:r>
          </a:p>
          <a:p>
            <a:r>
              <a:rPr lang="en-US" dirty="0"/>
              <a:t> </a:t>
            </a:r>
            <a:r>
              <a:rPr lang="en-US" dirty="0" smtClean="0"/>
              <a:t> end</a:t>
            </a:r>
          </a:p>
          <a:p>
            <a:endParaRPr lang="en-US" dirty="0"/>
          </a:p>
          <a:p>
            <a:r>
              <a:rPr lang="en-US" dirty="0" smtClean="0"/>
              <a:t> </a:t>
            </a:r>
            <a:r>
              <a:rPr lang="en-US" dirty="0"/>
              <a:t> </a:t>
            </a:r>
            <a:r>
              <a:rPr lang="en-US" dirty="0" smtClean="0"/>
              <a:t>context </a:t>
            </a:r>
            <a:r>
              <a:rPr lang="en-US" dirty="0"/>
              <a:t>'when no attributes are specified, on </a:t>
            </a:r>
            <a:r>
              <a:rPr lang="en-US" dirty="0" err="1"/>
              <a:t>CentOS'</a:t>
            </a:r>
            <a:r>
              <a:rPr lang="en-US" dirty="0"/>
              <a:t> do</a:t>
            </a:r>
          </a:p>
          <a:p>
            <a:r>
              <a:rPr lang="en-US" dirty="0" smtClean="0"/>
              <a:t>    let(:</a:t>
            </a:r>
            <a:r>
              <a:rPr lang="en-US" dirty="0" err="1" smtClean="0"/>
              <a:t>node_attributes</a:t>
            </a:r>
            <a:r>
              <a:rPr lang="en-US" dirty="0" smtClean="0"/>
              <a:t>) do</a:t>
            </a:r>
          </a:p>
          <a:p>
            <a:r>
              <a:rPr lang="en-US" dirty="0" smtClean="0"/>
              <a:t>      { platform: 'centos', version: '6.7' }</a:t>
            </a:r>
          </a:p>
          <a:p>
            <a:r>
              <a:rPr lang="en-US" dirty="0" smtClean="0"/>
              <a:t>    end</a:t>
            </a:r>
          </a:p>
          <a:p>
            <a:r>
              <a:rPr lang="en-US" dirty="0" smtClean="0"/>
              <a:t>    # ... EXAMPLES WITHIN CONTEXT</a:t>
            </a:r>
            <a:endParaRPr lang="en-US" dirty="0"/>
          </a:p>
        </p:txBody>
      </p:sp>
      <p:sp>
        <p:nvSpPr>
          <p:cNvPr id="5" name="Text Placeholder 4"/>
          <p:cNvSpPr>
            <a:spLocks noGrp="1"/>
          </p:cNvSpPr>
          <p:nvPr>
            <p:ph type="body" sz="quarter" idx="12"/>
          </p:nvPr>
        </p:nvSpPr>
        <p:spPr>
          <a:xfrm>
            <a:off x="621430" y="1708897"/>
            <a:ext cx="14925911" cy="2834881"/>
          </a:xfrm>
        </p:spPr>
        <p:txBody>
          <a:bodyPr/>
          <a:lstStyle/>
          <a:p>
            <a:endParaRPr lang="en-US" dirty="0"/>
          </a:p>
        </p:txBody>
      </p:sp>
      <p:sp>
        <p:nvSpPr>
          <p:cNvPr id="6" name="Text Placeholder 4"/>
          <p:cNvSpPr>
            <a:spLocks noGrp="1"/>
          </p:cNvSpPr>
          <p:nvPr>
            <p:ph type="body" sz="quarter" idx="12"/>
          </p:nvPr>
        </p:nvSpPr>
        <p:spPr>
          <a:xfrm>
            <a:off x="604497" y="6477000"/>
            <a:ext cx="14925911" cy="1086556"/>
          </a:xfrm>
        </p:spPr>
        <p:txBody>
          <a:bodyPr/>
          <a:lstStyle/>
          <a:p>
            <a:endParaRPr lang="en-US" dirty="0"/>
          </a:p>
        </p:txBody>
      </p:sp>
    </p:spTree>
    <p:extLst>
      <p:ext uri="{BB962C8B-B14F-4D97-AF65-F5344CB8AC3E}">
        <p14:creationId xmlns:p14="http://schemas.microsoft.com/office/powerpoint/2010/main" val="175247623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Conjure </a:t>
            </a:r>
            <a:r>
              <a:rPr lang="en-US" dirty="0" err="1" smtClean="0"/>
              <a:t>shared_examples</a:t>
            </a:r>
            <a:endParaRPr lang="en-US" dirty="0"/>
          </a:p>
        </p:txBody>
      </p:sp>
      <p:sp>
        <p:nvSpPr>
          <p:cNvPr id="3" name="Subtitle 2"/>
          <p:cNvSpPr>
            <a:spLocks noGrp="1"/>
          </p:cNvSpPr>
          <p:nvPr>
            <p:ph type="subTitle" idx="1"/>
          </p:nvPr>
        </p:nvSpPr>
        <p:spPr/>
        <p:txBody>
          <a:bodyPr/>
          <a:lstStyle/>
          <a:p>
            <a:r>
              <a:rPr lang="en-US" dirty="0"/>
              <a:t>Shared examples let you describe </a:t>
            </a:r>
            <a:r>
              <a:rPr lang="en-US" dirty="0" smtClean="0"/>
              <a:t>behavior </a:t>
            </a:r>
            <a:r>
              <a:rPr lang="en-US" dirty="0"/>
              <a:t>of classes or modules. When declared</a:t>
            </a:r>
            <a:r>
              <a:rPr lang="en-US" dirty="0" smtClean="0"/>
              <a:t>, a </a:t>
            </a:r>
            <a:r>
              <a:rPr lang="en-US" dirty="0"/>
              <a:t>shared group's content is stored. It is only realized in the context </a:t>
            </a:r>
            <a:r>
              <a:rPr lang="en-US" dirty="0" smtClean="0"/>
              <a:t>of another </a:t>
            </a:r>
            <a:r>
              <a:rPr lang="en-US" dirty="0"/>
              <a:t>example group, which provides any context the shared </a:t>
            </a:r>
            <a:r>
              <a:rPr lang="en-US" dirty="0" smtClean="0"/>
              <a:t>group needs to run</a:t>
            </a:r>
            <a:r>
              <a:rPr lang="en-US" dirty="0"/>
              <a:t>.</a:t>
            </a:r>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goo.gl</a:t>
            </a:r>
            <a:r>
              <a:rPr lang="en-US" sz="3200" dirty="0"/>
              <a:t>/yi12tM</a:t>
            </a:r>
            <a:endParaRPr lang="en-US" sz="3200" dirty="0" smtClean="0"/>
          </a:p>
        </p:txBody>
      </p:sp>
    </p:spTree>
    <p:extLst>
      <p:ext uri="{BB962C8B-B14F-4D97-AF65-F5344CB8AC3E}">
        <p14:creationId xmlns:p14="http://schemas.microsoft.com/office/powerpoint/2010/main" val="1694933357"/>
      </p:ext>
    </p:extLst>
  </p:cSld>
  <p:clrMapOvr>
    <a:masterClrMapping/>
  </p:clrMapOvr>
  <p:transition xmlns:p14="http://schemas.microsoft.com/office/powerpoint/2010/mai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Finding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The Story so Far</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0" y="0"/>
            <a:ext cx="11430000" cy="9144000"/>
          </a:xfrm>
          <a:prstGeom prst="rect">
            <a:avLst/>
          </a:prstGeom>
        </p:spPr>
      </p:pic>
    </p:spTree>
    <p:extLst>
      <p:ext uri="{BB962C8B-B14F-4D97-AF65-F5344CB8AC3E}">
        <p14:creationId xmlns:p14="http://schemas.microsoft.com/office/powerpoint/2010/main" val="78641683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p:txBody>
          <a:bodyPr/>
          <a:lstStyle/>
          <a:p>
            <a:r>
              <a:rPr lang="en-US" dirty="0" smtClean="0"/>
              <a:t>Refactor the the Ark's default recipe specification using:</a:t>
            </a:r>
          </a:p>
          <a:p>
            <a:pPr marL="0" indent="0">
              <a:buNone/>
            </a:pPr>
            <a:endParaRPr lang="en-US" dirty="0"/>
          </a:p>
          <a:p>
            <a:pPr>
              <a:buFont typeface="Wingdings" charset="2"/>
              <a:buChar char="²"/>
            </a:pPr>
            <a:r>
              <a:rPr lang="en-US" sz="3600" b="1" dirty="0"/>
              <a:t>Power Word: let</a:t>
            </a:r>
          </a:p>
          <a:p>
            <a:pPr>
              <a:buFont typeface="Wingdings" charset="2"/>
              <a:buChar char="²"/>
            </a:pPr>
            <a:r>
              <a:rPr lang="en-US" sz="3600" b="1" dirty="0"/>
              <a:t>Conjure: </a:t>
            </a:r>
            <a:r>
              <a:rPr lang="en-US" sz="3600" b="1" dirty="0" err="1" smtClean="0"/>
              <a:t>shared_examples</a:t>
            </a:r>
            <a:endParaRPr lang="en-US" sz="3600" dirty="0" smtClean="0"/>
          </a:p>
          <a:p>
            <a:pPr marL="0" indent="0">
              <a:buNone/>
            </a:pPr>
            <a:endParaRPr lang="en-US" dirty="0" smtClean="0"/>
          </a:p>
          <a:p>
            <a:r>
              <a:rPr lang="en-US" dirty="0" smtClean="0"/>
              <a:t>Run `chef exec </a:t>
            </a:r>
            <a:r>
              <a:rPr lang="en-US" dirty="0" err="1" smtClean="0"/>
              <a:t>rspec</a:t>
            </a:r>
            <a:r>
              <a:rPr lang="en-US" dirty="0"/>
              <a:t> spec/recipes/</a:t>
            </a:r>
            <a:r>
              <a:rPr lang="en-US" dirty="0" err="1" smtClean="0"/>
              <a:t>default_spec.rb</a:t>
            </a:r>
            <a:r>
              <a:rPr lang="en-US" dirty="0" smtClean="0"/>
              <a:t>` to ensure the examples pass</a:t>
            </a:r>
            <a:endParaRPr lang="en-US" sz="3600" b="1" dirty="0" smtClean="0"/>
          </a:p>
        </p:txBody>
      </p:sp>
    </p:spTree>
    <p:extLst>
      <p:ext uri="{BB962C8B-B14F-4D97-AF65-F5344CB8AC3E}">
        <p14:creationId xmlns:p14="http://schemas.microsoft.com/office/powerpoint/2010/main" val="2362518870"/>
      </p:ext>
    </p:extLst>
  </p:cSld>
  <p:clrMapOvr>
    <a:masterClrMapping/>
  </p:clrMapOvr>
  <p:transition xmlns:p14="http://schemas.microsoft.com/office/powerpoint/2010/mai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Finding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The Story so Far</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0" y="0"/>
            <a:ext cx="11430000" cy="9144000"/>
          </a:xfrm>
          <a:prstGeom prst="rect">
            <a:avLst/>
          </a:prstGeom>
        </p:spPr>
      </p:pic>
    </p:spTree>
    <p:extLst>
      <p:ext uri="{BB962C8B-B14F-4D97-AF65-F5344CB8AC3E}">
        <p14:creationId xmlns:p14="http://schemas.microsoft.com/office/powerpoint/2010/main" val="5028718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cd ~/ark</a:t>
            </a:r>
            <a:endParaRPr lang="en-US" dirty="0"/>
          </a:p>
        </p:txBody>
      </p:sp>
      <p:sp>
        <p:nvSpPr>
          <p:cNvPr id="5" name="Title 4"/>
          <p:cNvSpPr>
            <a:spLocks noGrp="1"/>
          </p:cNvSpPr>
          <p:nvPr>
            <p:ph type="title"/>
          </p:nvPr>
        </p:nvSpPr>
        <p:spPr/>
        <p:txBody>
          <a:bodyPr/>
          <a:lstStyle/>
          <a:p>
            <a:r>
              <a:rPr lang="en-US" dirty="0" smtClean="0"/>
              <a:t>Change in to the Cookbook Directory</a:t>
            </a:r>
            <a:endParaRPr lang="en-US" dirty="0"/>
          </a:p>
        </p:txBody>
      </p:sp>
    </p:spTree>
    <p:extLst>
      <p:ext uri="{BB962C8B-B14F-4D97-AF65-F5344CB8AC3E}">
        <p14:creationId xmlns:p14="http://schemas.microsoft.com/office/powerpoint/2010/main" val="39513658"/>
      </p:ext>
    </p:extLst>
  </p:cSld>
  <p:clrMapOvr>
    <a:masterClrMapping/>
  </p:clrMapOvr>
  <p:transition xmlns:p14="http://schemas.microsoft.com/office/powerpoint/2010/mai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a:t>
            </a:r>
          </a:p>
          <a:p>
            <a:endParaRPr lang="en-US" b="1" dirty="0"/>
          </a:p>
          <a:p>
            <a:r>
              <a:rPr lang="en-US" b="1" dirty="0"/>
              <a:t>Finished in 3.58 seconds (files took 2.73 seconds to load)</a:t>
            </a:r>
          </a:p>
          <a:p>
            <a:r>
              <a:rPr lang="en-US" b="1" dirty="0"/>
              <a:t>19 examples, 0 failures</a:t>
            </a:r>
          </a:p>
          <a:p>
            <a:endParaRPr lang="en-US" b="1" dirty="0"/>
          </a:p>
          <a:p>
            <a:endParaRPr lang="en-US" b="1" dirty="0"/>
          </a:p>
          <a:p>
            <a:r>
              <a:rPr lang="en-US" b="1" dirty="0" err="1"/>
              <a:t>ChefSpec</a:t>
            </a:r>
            <a:r>
              <a:rPr lang="en-US" b="1" dirty="0"/>
              <a:t> Coverage report generated...</a:t>
            </a:r>
          </a:p>
          <a:p>
            <a:endParaRPr lang="en-US" b="1" dirty="0"/>
          </a:p>
          <a:p>
            <a:r>
              <a:rPr lang="en-US" b="1" dirty="0"/>
              <a:t>  Total Resources:   41</a:t>
            </a:r>
          </a:p>
          <a:p>
            <a:r>
              <a:rPr lang="en-US" b="1" dirty="0"/>
              <a:t>  Touched Resources: 41</a:t>
            </a:r>
          </a:p>
          <a:p>
            <a:r>
              <a:rPr lang="en-US" b="1" dirty="0"/>
              <a:t>  Touch Coverage:    100.0</a:t>
            </a:r>
            <a:r>
              <a:rPr lang="en-US" b="1" dirty="0" smtClean="0"/>
              <a:t>%</a:t>
            </a:r>
            <a:endParaRPr lang="en-US" b="1" dirty="0"/>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spec/recipes/</a:t>
            </a:r>
            <a:r>
              <a:rPr lang="en-US" dirty="0" err="1"/>
              <a:t>default_spec.rb</a:t>
            </a:r>
            <a:endParaRPr lang="en-US" dirty="0"/>
          </a:p>
        </p:txBody>
      </p:sp>
      <p:sp>
        <p:nvSpPr>
          <p:cNvPr id="5" name="Title 4"/>
          <p:cNvSpPr>
            <a:spLocks noGrp="1"/>
          </p:cNvSpPr>
          <p:nvPr>
            <p:ph type="title"/>
          </p:nvPr>
        </p:nvSpPr>
        <p:spPr/>
        <p:txBody>
          <a:bodyPr/>
          <a:lstStyle/>
          <a:p>
            <a:r>
              <a:rPr lang="en-US" dirty="0" smtClean="0"/>
              <a:t>Execute the Test Suite</a:t>
            </a:r>
            <a:endParaRPr lang="en-US" dirty="0"/>
          </a:p>
        </p:txBody>
      </p:sp>
    </p:spTree>
    <p:extLst>
      <p:ext uri="{BB962C8B-B14F-4D97-AF65-F5344CB8AC3E}">
        <p14:creationId xmlns:p14="http://schemas.microsoft.com/office/powerpoint/2010/main" val="4059306490"/>
      </p:ext>
    </p:extLst>
  </p:cSld>
  <p:clrMapOvr>
    <a:masterClrMapping/>
  </p:clrMapOvr>
  <p:transition xmlns:p14="http://schemas.microsoft.com/office/powerpoint/2010/mai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 the Recipe Specification File</a:t>
            </a:r>
            <a:endParaRPr lang="en-US" dirty="0"/>
          </a:p>
        </p:txBody>
      </p:sp>
      <p:sp>
        <p:nvSpPr>
          <p:cNvPr id="3" name="Content Placeholder 2"/>
          <p:cNvSpPr>
            <a:spLocks noGrp="1"/>
          </p:cNvSpPr>
          <p:nvPr>
            <p:ph sz="quarter" idx="10"/>
          </p:nvPr>
        </p:nvSpPr>
        <p:spPr/>
        <p:txBody>
          <a:bodyPr/>
          <a:lstStyle/>
          <a:p>
            <a:r>
              <a:rPr lang="en-US" dirty="0"/>
              <a:t>require '</a:t>
            </a:r>
            <a:r>
              <a:rPr lang="en-US" dirty="0" err="1"/>
              <a:t>spec_helper</a:t>
            </a:r>
            <a:r>
              <a:rPr lang="en-US" dirty="0"/>
              <a:t>'</a:t>
            </a:r>
          </a:p>
          <a:p>
            <a:endParaRPr lang="en-US" dirty="0"/>
          </a:p>
          <a:p>
            <a:r>
              <a:rPr lang="en-US" dirty="0"/>
              <a:t>describe 'ark::default' do</a:t>
            </a:r>
          </a:p>
          <a:p>
            <a:r>
              <a:rPr lang="en-US" dirty="0"/>
              <a:t>  context 'when no attributes are specified, on an unspecified platform'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a:p>
            <a:r>
              <a:rPr lang="en-US" dirty="0"/>
              <a:t>    it 'installs necessary packages' do</a:t>
            </a:r>
          </a:p>
          <a:p>
            <a:endParaRPr lang="en-US" dirty="0"/>
          </a:p>
        </p:txBody>
      </p:sp>
      <p:sp>
        <p:nvSpPr>
          <p:cNvPr id="4" name="Text Placeholder 3"/>
          <p:cNvSpPr>
            <a:spLocks noGrp="1"/>
          </p:cNvSpPr>
          <p:nvPr>
            <p:ph type="body" sz="quarter" idx="11"/>
          </p:nvPr>
        </p:nvSpPr>
        <p:spPr/>
        <p:txBody>
          <a:bodyPr/>
          <a:lstStyle/>
          <a:p>
            <a:r>
              <a:rPr lang="en-US" dirty="0" smtClean="0"/>
              <a:t>~/ark/spec/recipes/</a:t>
            </a:r>
            <a:r>
              <a:rPr lang="en-US" dirty="0" err="1" smtClean="0"/>
              <a:t>default_spec.rb</a:t>
            </a:r>
            <a:endParaRPr lang="en-US" dirty="0"/>
          </a:p>
        </p:txBody>
      </p:sp>
    </p:spTree>
    <p:extLst>
      <p:ext uri="{BB962C8B-B14F-4D97-AF65-F5344CB8AC3E}">
        <p14:creationId xmlns:p14="http://schemas.microsoft.com/office/powerpoint/2010/main" val="3387691513"/>
      </p:ext>
    </p:extLst>
  </p:cSld>
  <p:clrMapOvr>
    <a:masterClrMapping/>
  </p:clrMapOvr>
  <p:transition xmlns:p14="http://schemas.microsoft.com/office/powerpoint/2010/mai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395732354"/>
      </p:ext>
    </p:extLst>
  </p:cSld>
  <p:clrMapOvr>
    <a:masterClrMapping/>
  </p:clrMapOvr>
  <p:transition xmlns:p14="http://schemas.microsoft.com/office/powerpoint/2010/mai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encon 248.JPG"/>
          <p:cNvPicPr>
            <a:picLocks noChangeAspect="1"/>
          </p:cNvPicPr>
          <p:nvPr/>
        </p:nvPicPr>
        <p:blipFill rotWithShape="1">
          <a:blip r:embed="rId3">
            <a:extLst>
              <a:ext uri="{28A0092B-C50C-407E-A947-70E740481C1C}">
                <a14:useLocalDpi xmlns:a14="http://schemas.microsoft.com/office/drawing/2010/main" val="0"/>
              </a:ext>
            </a:extLst>
          </a:blip>
          <a:srcRect l="12924" t="5002" r="16410" b="8201"/>
          <a:stretch/>
        </p:blipFill>
        <p:spPr>
          <a:xfrm>
            <a:off x="3928533" y="762000"/>
            <a:ext cx="4013200" cy="32862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descr="Gencon 248.JPG"/>
          <p:cNvPicPr>
            <a:picLocks noChangeAspect="1"/>
          </p:cNvPicPr>
          <p:nvPr/>
        </p:nvPicPr>
        <p:blipFill rotWithShape="1">
          <a:blip r:embed="rId3">
            <a:extLst>
              <a:ext uri="{28A0092B-C50C-407E-A947-70E740481C1C}">
                <a14:useLocalDpi xmlns:a14="http://schemas.microsoft.com/office/drawing/2010/main" val="0"/>
              </a:ext>
            </a:extLst>
          </a:blip>
          <a:srcRect l="12924" t="5002" r="16410" b="8201"/>
          <a:stretch/>
        </p:blipFill>
        <p:spPr>
          <a:xfrm>
            <a:off x="8297333" y="762000"/>
            <a:ext cx="4013200" cy="32862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descr="Gencon 248.JPG"/>
          <p:cNvPicPr>
            <a:picLocks noChangeAspect="1"/>
          </p:cNvPicPr>
          <p:nvPr/>
        </p:nvPicPr>
        <p:blipFill rotWithShape="1">
          <a:blip r:embed="rId3">
            <a:extLst>
              <a:ext uri="{28A0092B-C50C-407E-A947-70E740481C1C}">
                <a14:useLocalDpi xmlns:a14="http://schemas.microsoft.com/office/drawing/2010/main" val="0"/>
              </a:ext>
            </a:extLst>
          </a:blip>
          <a:srcRect l="12924" t="5002" r="16410" b="8201"/>
          <a:stretch/>
        </p:blipFill>
        <p:spPr>
          <a:xfrm>
            <a:off x="3928533" y="4352435"/>
            <a:ext cx="4013200" cy="32862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descr="Gencon 248.JPG"/>
          <p:cNvPicPr>
            <a:picLocks noChangeAspect="1"/>
          </p:cNvPicPr>
          <p:nvPr/>
        </p:nvPicPr>
        <p:blipFill rotWithShape="1">
          <a:blip r:embed="rId3">
            <a:extLst>
              <a:ext uri="{28A0092B-C50C-407E-A947-70E740481C1C}">
                <a14:useLocalDpi xmlns:a14="http://schemas.microsoft.com/office/drawing/2010/main" val="0"/>
              </a:ext>
            </a:extLst>
          </a:blip>
          <a:srcRect l="12924" t="5002" r="16410" b="8201"/>
          <a:stretch/>
        </p:blipFill>
        <p:spPr>
          <a:xfrm>
            <a:off x="8297333" y="4352435"/>
            <a:ext cx="4013200" cy="32862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bwMode="white">
          <a:xfrm>
            <a:off x="12530666" y="4352435"/>
            <a:ext cx="3183467" cy="3286204"/>
          </a:xfrm>
          <a:prstGeom prst="rect">
            <a:avLst/>
          </a:prstGeom>
        </p:spPr>
        <p:txBody>
          <a:bodyPr vert="horz" wrap="square" lIns="91440" tIns="91440" rIns="91440" bIns="91440" rtlCol="0" anchor="ctr">
            <a:normAutofit/>
          </a:bodyPr>
          <a:lstStyle/>
          <a:p>
            <a:pPr algn="ctr"/>
            <a:r>
              <a:rPr lang="en-US" sz="3200" b="1" dirty="0" smtClean="0"/>
              <a:t>Tyler </a:t>
            </a:r>
          </a:p>
          <a:p>
            <a:pPr algn="ctr"/>
            <a:r>
              <a:rPr lang="en-US" sz="3200" b="1" i="1" dirty="0" smtClean="0">
                <a:solidFill>
                  <a:schemeClr val="bg1">
                    <a:lumMod val="50000"/>
                  </a:schemeClr>
                </a:solidFill>
              </a:rPr>
              <a:t>"Cure Light Wounds"</a:t>
            </a:r>
          </a:p>
          <a:p>
            <a:pPr algn="ctr"/>
            <a:r>
              <a:rPr lang="en-US" sz="3200" b="1" dirty="0" smtClean="0"/>
              <a:t>Fitch</a:t>
            </a:r>
          </a:p>
        </p:txBody>
      </p:sp>
      <p:sp>
        <p:nvSpPr>
          <p:cNvPr id="13" name="TextBox 12"/>
          <p:cNvSpPr txBox="1"/>
          <p:nvPr/>
        </p:nvSpPr>
        <p:spPr bwMode="white">
          <a:xfrm>
            <a:off x="524933" y="762000"/>
            <a:ext cx="3183467" cy="3286204"/>
          </a:xfrm>
          <a:prstGeom prst="rect">
            <a:avLst/>
          </a:prstGeom>
        </p:spPr>
        <p:txBody>
          <a:bodyPr vert="horz" wrap="square" lIns="91440" tIns="91440" rIns="91440" bIns="91440" rtlCol="0" anchor="ctr">
            <a:normAutofit/>
          </a:bodyPr>
          <a:lstStyle/>
          <a:p>
            <a:pPr algn="ctr"/>
            <a:r>
              <a:rPr lang="en-US" sz="3200" b="1" dirty="0" smtClean="0"/>
              <a:t>Dan</a:t>
            </a:r>
          </a:p>
          <a:p>
            <a:pPr algn="ctr"/>
            <a:r>
              <a:rPr lang="en-US" sz="3200" b="1" dirty="0" smtClean="0">
                <a:solidFill>
                  <a:schemeClr val="bg1">
                    <a:lumMod val="50000"/>
                  </a:schemeClr>
                </a:solidFill>
              </a:rPr>
              <a:t>"Two Swords" </a:t>
            </a:r>
            <a:r>
              <a:rPr lang="en-US" sz="3200" b="1" dirty="0" smtClean="0"/>
              <a:t>Robinson</a:t>
            </a:r>
          </a:p>
        </p:txBody>
      </p:sp>
      <p:sp>
        <p:nvSpPr>
          <p:cNvPr id="14" name="TextBox 13"/>
          <p:cNvSpPr txBox="1"/>
          <p:nvPr/>
        </p:nvSpPr>
        <p:spPr bwMode="white">
          <a:xfrm>
            <a:off x="524932" y="4352435"/>
            <a:ext cx="3183467" cy="3286204"/>
          </a:xfrm>
          <a:prstGeom prst="rect">
            <a:avLst/>
          </a:prstGeom>
        </p:spPr>
        <p:txBody>
          <a:bodyPr vert="horz" wrap="square" lIns="91440" tIns="91440" rIns="91440" bIns="91440" rtlCol="0" anchor="ctr">
            <a:normAutofit/>
          </a:bodyPr>
          <a:lstStyle/>
          <a:p>
            <a:pPr algn="ctr"/>
            <a:r>
              <a:rPr lang="en-US" sz="3200" b="1" dirty="0" smtClean="0"/>
              <a:t>Kimball</a:t>
            </a:r>
          </a:p>
          <a:p>
            <a:pPr algn="ctr"/>
            <a:r>
              <a:rPr lang="en-US" sz="3200" b="1" dirty="0" smtClean="0">
                <a:solidFill>
                  <a:schemeClr val="bg1">
                    <a:lumMod val="50000"/>
                  </a:schemeClr>
                </a:solidFill>
              </a:rPr>
              <a:t>"Magic Missile" </a:t>
            </a:r>
            <a:r>
              <a:rPr lang="en-US" sz="3200" b="1" dirty="0" smtClean="0"/>
              <a:t>Johnson</a:t>
            </a:r>
          </a:p>
        </p:txBody>
      </p:sp>
      <p:sp>
        <p:nvSpPr>
          <p:cNvPr id="15" name="TextBox 14"/>
          <p:cNvSpPr txBox="1"/>
          <p:nvPr/>
        </p:nvSpPr>
        <p:spPr bwMode="white">
          <a:xfrm>
            <a:off x="12530666" y="762000"/>
            <a:ext cx="3183467" cy="3286204"/>
          </a:xfrm>
          <a:prstGeom prst="rect">
            <a:avLst/>
          </a:prstGeom>
        </p:spPr>
        <p:txBody>
          <a:bodyPr vert="horz" wrap="square" lIns="91440" tIns="91440" rIns="91440" bIns="91440" rtlCol="0" anchor="ctr">
            <a:normAutofit/>
          </a:bodyPr>
          <a:lstStyle/>
          <a:p>
            <a:pPr algn="ctr"/>
            <a:r>
              <a:rPr lang="en-US" sz="3200" b="1" dirty="0" smtClean="0"/>
              <a:t>Eric </a:t>
            </a:r>
          </a:p>
          <a:p>
            <a:pPr algn="ctr"/>
            <a:r>
              <a:rPr lang="en-US" sz="3200" b="1" i="1" dirty="0" smtClean="0">
                <a:solidFill>
                  <a:schemeClr val="bg1">
                    <a:lumMod val="50000"/>
                  </a:schemeClr>
                </a:solidFill>
              </a:rPr>
              <a:t>"BB / LG" </a:t>
            </a:r>
            <a:r>
              <a:rPr lang="en-US" sz="3200" b="1" dirty="0" smtClean="0"/>
              <a:t>Maxwell</a:t>
            </a:r>
          </a:p>
        </p:txBody>
      </p:sp>
    </p:spTree>
    <p:extLst>
      <p:ext uri="{BB962C8B-B14F-4D97-AF65-F5344CB8AC3E}">
        <p14:creationId xmlns:p14="http://schemas.microsoft.com/office/powerpoint/2010/main" val="187605372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Finding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The Story so Far</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p>
          <a:p>
            <a:pPr marL="457200" indent="-457200">
              <a:buFont typeface="Wingdings" charset="2"/>
              <a:buChar char="q"/>
            </a:pPr>
            <a:endParaRPr lang="en-US" b="1" dirty="0" smtClean="0"/>
          </a:p>
        </p:txBody>
      </p:sp>
      <p:pic>
        <p:nvPicPr>
          <p:cNvPr id="5" name="Picture 4"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0" y="0"/>
            <a:ext cx="11430000" cy="9144000"/>
          </a:xfrm>
          <a:prstGeom prst="rect">
            <a:avLst/>
          </a:prstGeom>
        </p:spPr>
      </p:pic>
    </p:spTree>
    <p:extLst>
      <p:ext uri="{BB962C8B-B14F-4D97-AF65-F5344CB8AC3E}">
        <p14:creationId xmlns:p14="http://schemas.microsoft.com/office/powerpoint/2010/main" val="212187943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5488445"/>
      </p:ext>
    </p:extLst>
  </p:cSld>
  <p:clrMapOvr>
    <a:masterClrMapping/>
  </p:clrMapOvr>
  <p:transition xmlns:p14="http://schemas.microsoft.com/office/powerpoint/2010/mai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fontScale="90000"/>
          </a:bodyPr>
          <a:lstStyle/>
          <a:p>
            <a:r>
              <a:rPr lang="en-US" dirty="0" smtClean="0"/>
              <a:t>Unraveling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000" y="0"/>
            <a:ext cx="12192000" cy="9144000"/>
          </a:xfrm>
          <a:prstGeom prst="rect">
            <a:avLst/>
          </a:prstGeom>
        </p:spPr>
      </p:pic>
    </p:spTree>
    <p:extLst>
      <p:ext uri="{BB962C8B-B14F-4D97-AF65-F5344CB8AC3E}">
        <p14:creationId xmlns:p14="http://schemas.microsoft.com/office/powerpoint/2010/main" val="4944861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426375310"/>
      </p:ext>
    </p:extLst>
  </p:cSld>
  <p:clrMapOvr>
    <a:masterClrMapping/>
  </p:clrMapOvr>
  <p:transition xmlns:p14="http://schemas.microsoft.com/office/powerpoint/2010/mai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fontScale="90000"/>
          </a:bodyPr>
          <a:lstStyle/>
          <a:p>
            <a:r>
              <a:rPr lang="en-US" dirty="0" smtClean="0"/>
              <a:t>Unraveling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000" y="0"/>
            <a:ext cx="12192000" cy="9144000"/>
          </a:xfrm>
          <a:prstGeom prst="rect">
            <a:avLst/>
          </a:prstGeom>
        </p:spPr>
      </p:pic>
    </p:spTree>
    <p:extLst>
      <p:ext uri="{BB962C8B-B14F-4D97-AF65-F5344CB8AC3E}">
        <p14:creationId xmlns:p14="http://schemas.microsoft.com/office/powerpoint/2010/main" val="19551857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306826682"/>
      </p:ext>
    </p:extLst>
  </p:cSld>
  <p:clrMapOvr>
    <a:masterClrMapping/>
  </p:clrMapOvr>
  <p:transition xmlns:p14="http://schemas.microsoft.com/office/powerpoint/2010/mai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fontScale="90000"/>
          </a:bodyPr>
          <a:lstStyle/>
          <a:p>
            <a:r>
              <a:rPr lang="en-US" dirty="0" smtClean="0"/>
              <a:t>Unraveling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000" y="0"/>
            <a:ext cx="12192000" cy="9144000"/>
          </a:xfrm>
          <a:prstGeom prst="rect">
            <a:avLst/>
          </a:prstGeom>
        </p:spPr>
      </p:pic>
    </p:spTree>
    <p:extLst>
      <p:ext uri="{BB962C8B-B14F-4D97-AF65-F5344CB8AC3E}">
        <p14:creationId xmlns:p14="http://schemas.microsoft.com/office/powerpoint/2010/main" val="108360845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6600" dirty="0"/>
              <a:t>Prismatic require</a:t>
            </a:r>
            <a:endParaRPr lang="en-US" dirty="0"/>
          </a:p>
        </p:txBody>
      </p:sp>
      <p:sp>
        <p:nvSpPr>
          <p:cNvPr id="3" name="Subtitle 2"/>
          <p:cNvSpPr>
            <a:spLocks noGrp="1"/>
          </p:cNvSpPr>
          <p:nvPr>
            <p:ph type="subTitle" idx="1"/>
          </p:nvPr>
        </p:nvSpPr>
        <p:spPr/>
        <p:txBody>
          <a:bodyPr/>
          <a:lstStyle/>
          <a:p>
            <a:r>
              <a:rPr lang="en-US" dirty="0"/>
              <a:t>Loads the given name, returning true if successful and false if the feature is already loaded.</a:t>
            </a:r>
          </a:p>
          <a:p>
            <a:endParaRPr lang="en-US" dirty="0"/>
          </a:p>
          <a:p>
            <a:r>
              <a:rPr lang="en-US" dirty="0"/>
              <a:t>If the filename does not resolve to an absolute path, it will be searched for in the directories listed in $LOAD_PATH ($:)</a:t>
            </a:r>
            <a:r>
              <a:rPr lang="en-US" dirty="0" smtClean="0"/>
              <a:t>.</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a:t>
            </a:r>
            <a:r>
              <a:rPr lang="en-US" sz="3200" dirty="0" err="1"/>
              <a:t>goo.gl</a:t>
            </a:r>
            <a:r>
              <a:rPr lang="en-US" sz="3200" dirty="0"/>
              <a:t>/cLKY37</a:t>
            </a:r>
            <a:endParaRPr lang="en-US" sz="3200" dirty="0" smtClean="0"/>
          </a:p>
        </p:txBody>
      </p:sp>
    </p:spTree>
    <p:extLst>
      <p:ext uri="{BB962C8B-B14F-4D97-AF65-F5344CB8AC3E}">
        <p14:creationId xmlns:p14="http://schemas.microsoft.com/office/powerpoint/2010/main" val="230103093"/>
      </p:ext>
    </p:extLst>
  </p:cSld>
  <p:clrMapOvr>
    <a:masterClrMapping/>
  </p:clrMapOvr>
  <p:transition xmlns:p14="http://schemas.microsoft.com/office/powerpoint/2010/mai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6600" dirty="0" smtClean="0"/>
              <a:t>Greater </a:t>
            </a:r>
            <a:r>
              <a:rPr lang="en-US" sz="6600" dirty="0" err="1" smtClean="0"/>
              <a:t>require_relative</a:t>
            </a:r>
            <a:endParaRPr lang="en-US" dirty="0"/>
          </a:p>
        </p:txBody>
      </p:sp>
      <p:sp>
        <p:nvSpPr>
          <p:cNvPr id="3" name="Subtitle 2"/>
          <p:cNvSpPr>
            <a:spLocks noGrp="1"/>
          </p:cNvSpPr>
          <p:nvPr>
            <p:ph type="subTitle" idx="1"/>
          </p:nvPr>
        </p:nvSpPr>
        <p:spPr/>
        <p:txBody>
          <a:bodyPr/>
          <a:lstStyle/>
          <a:p>
            <a:r>
              <a:rPr lang="en-US" dirty="0"/>
              <a:t>Ruby tries to load the library named string relative to the requiring file's path. If the file's path cannot be determined a </a:t>
            </a:r>
            <a:r>
              <a:rPr lang="en-US" dirty="0" err="1"/>
              <a:t>LoadError</a:t>
            </a:r>
            <a:r>
              <a:rPr lang="en-US" dirty="0"/>
              <a:t> is raised. If a file is loaded true is returned and false otherwise.</a:t>
            </a:r>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a:t>
            </a:r>
            <a:r>
              <a:rPr lang="en-US" sz="3200" dirty="0" err="1"/>
              <a:t>goo.gl</a:t>
            </a:r>
            <a:r>
              <a:rPr lang="en-US" sz="3200" dirty="0"/>
              <a:t>/Gv8QdI</a:t>
            </a:r>
            <a:endParaRPr lang="en-US" sz="3200" dirty="0" smtClean="0"/>
          </a:p>
        </p:txBody>
      </p:sp>
    </p:spTree>
    <p:extLst>
      <p:ext uri="{BB962C8B-B14F-4D97-AF65-F5344CB8AC3E}">
        <p14:creationId xmlns:p14="http://schemas.microsoft.com/office/powerpoint/2010/main" val="2735947451"/>
      </p:ext>
    </p:extLst>
  </p:cSld>
  <p:clrMapOvr>
    <a:masterClrMapping/>
  </p:clrMapOvr>
  <p:transition xmlns:p14="http://schemas.microsoft.com/office/powerpoint/2010/mai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6600" dirty="0" smtClean="0"/>
              <a:t>Ray of </a:t>
            </a:r>
            <a:r>
              <a:rPr lang="en-US" sz="6600" dirty="0" err="1" smtClean="0"/>
              <a:t>shared_context</a:t>
            </a:r>
            <a:endParaRPr lang="en-US" dirty="0"/>
          </a:p>
        </p:txBody>
      </p:sp>
      <p:sp>
        <p:nvSpPr>
          <p:cNvPr id="3" name="Subtitle 2"/>
          <p:cNvSpPr>
            <a:spLocks noGrp="1"/>
          </p:cNvSpPr>
          <p:nvPr>
            <p:ph type="subTitle" idx="1"/>
          </p:nvPr>
        </p:nvSpPr>
        <p:spPr/>
        <p:txBody>
          <a:bodyPr/>
          <a:lstStyle/>
          <a:p>
            <a:r>
              <a:rPr lang="en-US" dirty="0"/>
              <a:t>Use </a:t>
            </a:r>
            <a:r>
              <a:rPr lang="en-US" dirty="0" err="1"/>
              <a:t>shared_context</a:t>
            </a:r>
            <a:r>
              <a:rPr lang="en-US" dirty="0"/>
              <a:t> to define a block that will be evaluated in the context of example groups either explicitly, using </a:t>
            </a:r>
            <a:r>
              <a:rPr lang="en-US" dirty="0" err="1"/>
              <a:t>include_context</a:t>
            </a:r>
            <a:r>
              <a:rPr lang="en-US" dirty="0"/>
              <a:t>, or implicitly by matching </a:t>
            </a:r>
            <a:r>
              <a:rPr lang="en-US" dirty="0" err="1"/>
              <a:t>metdata</a:t>
            </a:r>
            <a:r>
              <a:rPr lang="en-US" dirty="0"/>
              <a:t>.</a:t>
            </a:r>
          </a:p>
        </p:txBody>
      </p:sp>
      <p:sp>
        <p:nvSpPr>
          <p:cNvPr id="6" name="TextBox 5"/>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a:t>
            </a:r>
            <a:r>
              <a:rPr lang="en-US" sz="3200" dirty="0" err="1"/>
              <a:t>goo.gl</a:t>
            </a:r>
            <a:r>
              <a:rPr lang="en-US" sz="3200" dirty="0" smtClean="0"/>
              <a:t>/R0ujTA</a:t>
            </a:r>
            <a:endParaRPr lang="en-US" sz="3200" dirty="0" smtClean="0"/>
          </a:p>
        </p:txBody>
      </p:sp>
    </p:spTree>
    <p:extLst>
      <p:ext uri="{BB962C8B-B14F-4D97-AF65-F5344CB8AC3E}">
        <p14:creationId xmlns:p14="http://schemas.microsoft.com/office/powerpoint/2010/main" val="4146403472"/>
      </p:ext>
    </p:extLst>
  </p:cSld>
  <p:clrMapOvr>
    <a:masterClrMapping/>
  </p:clrMapOvr>
  <p:transition xmlns:p14="http://schemas.microsoft.com/office/powerpoint/2010/mai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a:t>
            </a:r>
            <a:endParaRPr lang="en-US" dirty="0"/>
          </a:p>
        </p:txBody>
      </p:sp>
      <p:sp>
        <p:nvSpPr>
          <p:cNvPr id="3" name="Text Placeholder 2"/>
          <p:cNvSpPr>
            <a:spLocks noGrp="1"/>
          </p:cNvSpPr>
          <p:nvPr>
            <p:ph type="body" sz="quarter" idx="12"/>
          </p:nvPr>
        </p:nvSpPr>
        <p:spPr>
          <a:xfrm>
            <a:off x="650040" y="2422805"/>
            <a:ext cx="14894760" cy="2112679"/>
          </a:xfrm>
        </p:spPr>
        <p:txBody>
          <a:bodyPr/>
          <a:lstStyle/>
          <a:p>
            <a:r>
              <a:rPr lang="en-US" sz="2800" dirty="0" smtClean="0"/>
              <a:t>High Charisma</a:t>
            </a:r>
            <a:endParaRPr lang="en-US" sz="2800" dirty="0" smtClean="0"/>
          </a:p>
          <a:p>
            <a:r>
              <a:rPr lang="en-US" sz="2800" dirty="0" smtClean="0"/>
              <a:t>Understand Chef </a:t>
            </a:r>
            <a:r>
              <a:rPr lang="en-US" sz="2800" dirty="0" smtClean="0"/>
              <a:t>Resources, Cookbooks, and Cookbook dependencies</a:t>
            </a:r>
            <a:endParaRPr lang="en-US" sz="2800" dirty="0" smtClean="0"/>
          </a:p>
          <a:p>
            <a:r>
              <a:rPr lang="en-US" sz="2800" dirty="0" smtClean="0"/>
              <a:t>Understanding testing basics (i.e. </a:t>
            </a:r>
            <a:r>
              <a:rPr lang="en-US" sz="2800" dirty="0" err="1" smtClean="0"/>
              <a:t>ChefSpec</a:t>
            </a:r>
            <a:r>
              <a:rPr lang="en-US" sz="2800" dirty="0"/>
              <a:t> </a:t>
            </a:r>
            <a:r>
              <a:rPr lang="en-US" sz="2800" dirty="0" smtClean="0"/>
              <a:t>and the RSpec command)</a:t>
            </a:r>
          </a:p>
          <a:p>
            <a:endParaRPr lang="en-US" sz="2800" dirty="0" smtClean="0"/>
          </a:p>
          <a:p>
            <a:endParaRPr lang="en-US" sz="2800" dirty="0" smtClean="0"/>
          </a:p>
          <a:p>
            <a:endParaRPr lang="en-US" sz="2800" dirty="0"/>
          </a:p>
        </p:txBody>
      </p:sp>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Level 4-6 Chef Cookbook Author</a:t>
            </a:r>
          </a:p>
        </p:txBody>
      </p:sp>
      <p:pic>
        <p:nvPicPr>
          <p:cNvPr id="4" name="Picture 3"/>
          <p:cNvPicPr>
            <a:picLocks noChangeAspect="1"/>
          </p:cNvPicPr>
          <p:nvPr/>
        </p:nvPicPr>
        <p:blipFill>
          <a:blip r:embed="rId3"/>
          <a:stretch>
            <a:fillRect/>
          </a:stretch>
        </p:blipFill>
        <p:spPr>
          <a:xfrm>
            <a:off x="8908016" y="4541483"/>
            <a:ext cx="3490397" cy="3490397"/>
          </a:xfrm>
          <a:prstGeom prst="rect">
            <a:avLst/>
          </a:prstGeom>
        </p:spPr>
      </p:pic>
      <p:pic>
        <p:nvPicPr>
          <p:cNvPr id="5" name="Picture 4"/>
          <p:cNvPicPr>
            <a:picLocks noChangeAspect="1"/>
          </p:cNvPicPr>
          <p:nvPr/>
        </p:nvPicPr>
        <p:blipFill>
          <a:blip r:embed="rId4"/>
          <a:stretch>
            <a:fillRect/>
          </a:stretch>
        </p:blipFill>
        <p:spPr>
          <a:xfrm>
            <a:off x="3056961" y="4539491"/>
            <a:ext cx="5851055" cy="3494380"/>
          </a:xfrm>
          <a:prstGeom prst="rect">
            <a:avLst/>
          </a:prstGeom>
        </p:spPr>
      </p:pic>
      <p:pic>
        <p:nvPicPr>
          <p:cNvPr id="8" name="Picture 7"/>
          <p:cNvPicPr>
            <a:picLocks noChangeAspect="1"/>
          </p:cNvPicPr>
          <p:nvPr/>
        </p:nvPicPr>
        <p:blipFill>
          <a:blip r:embed="rId5"/>
          <a:stretch>
            <a:fillRect/>
          </a:stretch>
        </p:blipFill>
        <p:spPr>
          <a:xfrm>
            <a:off x="-67730" y="4539490"/>
            <a:ext cx="3007335" cy="3492389"/>
          </a:xfrm>
          <a:prstGeom prst="rect">
            <a:avLst/>
          </a:prstGeom>
        </p:spPr>
      </p:pic>
      <p:pic>
        <p:nvPicPr>
          <p:cNvPr id="9" name="Picture 8"/>
          <p:cNvPicPr>
            <a:picLocks noChangeAspect="1"/>
          </p:cNvPicPr>
          <p:nvPr/>
        </p:nvPicPr>
        <p:blipFill>
          <a:blip r:embed="rId6"/>
          <a:stretch>
            <a:fillRect/>
          </a:stretch>
        </p:blipFill>
        <p:spPr>
          <a:xfrm>
            <a:off x="12398413" y="4535484"/>
            <a:ext cx="4126893" cy="3496395"/>
          </a:xfrm>
          <a:prstGeom prst="rect">
            <a:avLst/>
          </a:prstGeom>
        </p:spPr>
      </p:pic>
    </p:spTree>
    <p:extLst>
      <p:ext uri="{BB962C8B-B14F-4D97-AF65-F5344CB8AC3E}">
        <p14:creationId xmlns:p14="http://schemas.microsoft.com/office/powerpoint/2010/main" val="29764074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alias_example_group_to</a:t>
            </a:r>
            <a:endParaRPr lang="en-US" dirty="0"/>
          </a:p>
        </p:txBody>
      </p:sp>
      <p:sp>
        <p:nvSpPr>
          <p:cNvPr id="3" name="Subtitle 2"/>
          <p:cNvSpPr>
            <a:spLocks noGrp="1"/>
          </p:cNvSpPr>
          <p:nvPr>
            <p:ph type="subTitle" idx="1"/>
          </p:nvPr>
        </p:nvSpPr>
        <p:spPr/>
        <p:txBody>
          <a:bodyPr/>
          <a:lstStyle/>
          <a:p>
            <a:r>
              <a:rPr lang="en-US" b="1" dirty="0"/>
              <a:t>describe</a:t>
            </a:r>
            <a:r>
              <a:rPr lang="en-US" dirty="0"/>
              <a:t> and </a:t>
            </a:r>
            <a:r>
              <a:rPr lang="en-US" b="1" dirty="0"/>
              <a:t>context</a:t>
            </a:r>
            <a:r>
              <a:rPr lang="en-US" dirty="0"/>
              <a:t> are the default aliases for </a:t>
            </a:r>
            <a:r>
              <a:rPr lang="en-US" b="1" dirty="0" err="1"/>
              <a:t>example_group</a:t>
            </a:r>
            <a:r>
              <a:rPr lang="en-US" dirty="0"/>
              <a:t>. You can define your own aliases for </a:t>
            </a:r>
            <a:r>
              <a:rPr lang="en-US" b="1" dirty="0" err="1"/>
              <a:t>example_group</a:t>
            </a:r>
            <a:r>
              <a:rPr lang="en-US" dirty="0"/>
              <a:t> and give those custom aliases default metadata.</a:t>
            </a:r>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a:t>
            </a:r>
            <a:r>
              <a:rPr lang="en-US" sz="3200" dirty="0" err="1"/>
              <a:t>goo.gl</a:t>
            </a:r>
            <a:r>
              <a:rPr lang="en-US" sz="3200" dirty="0"/>
              <a:t>/</a:t>
            </a:r>
            <a:r>
              <a:rPr lang="en-US" sz="3200" dirty="0" err="1"/>
              <a:t>DfUChL</a:t>
            </a:r>
            <a:endParaRPr lang="en-US" sz="3200" dirty="0" smtClean="0"/>
          </a:p>
        </p:txBody>
      </p:sp>
    </p:spTree>
    <p:extLst>
      <p:ext uri="{BB962C8B-B14F-4D97-AF65-F5344CB8AC3E}">
        <p14:creationId xmlns:p14="http://schemas.microsoft.com/office/powerpoint/2010/main" val="1251592423"/>
      </p:ext>
    </p:extLst>
  </p:cSld>
  <p:clrMapOvr>
    <a:masterClrMapping/>
  </p:clrMapOvr>
  <p:transition xmlns:p14="http://schemas.microsoft.com/office/powerpoint/2010/mai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fontScale="90000"/>
          </a:bodyPr>
          <a:lstStyle/>
          <a:p>
            <a:r>
              <a:rPr lang="en-US" dirty="0" smtClean="0"/>
              <a:t>Unraveling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000" y="0"/>
            <a:ext cx="12192000" cy="9144000"/>
          </a:xfrm>
          <a:prstGeom prst="rect">
            <a:avLst/>
          </a:prstGeom>
        </p:spPr>
      </p:pic>
    </p:spTree>
    <p:extLst>
      <p:ext uri="{BB962C8B-B14F-4D97-AF65-F5344CB8AC3E}">
        <p14:creationId xmlns:p14="http://schemas.microsoft.com/office/powerpoint/2010/main" val="116896282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p:txBody>
          <a:bodyPr/>
          <a:lstStyle/>
          <a:p>
            <a:pPr>
              <a:lnSpc>
                <a:spcPct val="90000"/>
              </a:lnSpc>
            </a:pPr>
            <a:r>
              <a:rPr lang="en-US" dirty="0" smtClean="0"/>
              <a:t>Continue to refactor the the Ark's default recipe specification using:</a:t>
            </a:r>
          </a:p>
          <a:p>
            <a:pPr marL="0" indent="0">
              <a:lnSpc>
                <a:spcPct val="90000"/>
              </a:lnSpc>
              <a:buNone/>
            </a:pPr>
            <a:endParaRPr lang="en-US" dirty="0"/>
          </a:p>
          <a:p>
            <a:pPr>
              <a:lnSpc>
                <a:spcPct val="90000"/>
              </a:lnSpc>
              <a:buFont typeface="Wingdings" charset="2"/>
              <a:buChar char="²"/>
            </a:pPr>
            <a:r>
              <a:rPr lang="en-US" sz="3600" b="1" dirty="0"/>
              <a:t>Power Word: let</a:t>
            </a:r>
          </a:p>
          <a:p>
            <a:pPr>
              <a:lnSpc>
                <a:spcPct val="90000"/>
              </a:lnSpc>
              <a:buFont typeface="Wingdings" charset="2"/>
              <a:buChar char="²"/>
            </a:pPr>
            <a:r>
              <a:rPr lang="en-US" sz="3600" b="1" dirty="0" smtClean="0"/>
              <a:t>Conjure </a:t>
            </a:r>
            <a:r>
              <a:rPr lang="en-US" sz="3600" b="1" dirty="0" err="1" smtClean="0"/>
              <a:t>shared_examples</a:t>
            </a:r>
            <a:endParaRPr lang="en-US" sz="3600" b="1" dirty="0" smtClean="0"/>
          </a:p>
          <a:p>
            <a:pPr>
              <a:lnSpc>
                <a:spcPct val="90000"/>
              </a:lnSpc>
              <a:buFont typeface="Wingdings" charset="2"/>
              <a:buChar char="²"/>
            </a:pPr>
            <a:r>
              <a:rPr lang="en-US" sz="3600" b="1" dirty="0" smtClean="0"/>
              <a:t>Prismatic require</a:t>
            </a:r>
          </a:p>
          <a:p>
            <a:pPr>
              <a:lnSpc>
                <a:spcPct val="90000"/>
              </a:lnSpc>
              <a:buFont typeface="Wingdings" charset="2"/>
              <a:buChar char="²"/>
            </a:pPr>
            <a:r>
              <a:rPr lang="en-US" sz="3600" b="1" dirty="0" smtClean="0"/>
              <a:t>Ray of </a:t>
            </a:r>
            <a:r>
              <a:rPr lang="en-US" sz="3600" b="1" dirty="0" err="1" smtClean="0"/>
              <a:t>shared_context</a:t>
            </a:r>
            <a:endParaRPr lang="en-US" sz="3600" b="1" dirty="0" smtClean="0"/>
          </a:p>
          <a:p>
            <a:pPr>
              <a:lnSpc>
                <a:spcPct val="90000"/>
              </a:lnSpc>
              <a:buFont typeface="Wingdings" charset="2"/>
              <a:buChar char="²"/>
            </a:pPr>
            <a:r>
              <a:rPr lang="en-US" sz="3600" b="1" dirty="0" err="1" smtClean="0"/>
              <a:t>alias_example_group_to</a:t>
            </a:r>
            <a:endParaRPr lang="en-US" sz="3600" b="1" dirty="0" smtClean="0"/>
          </a:p>
          <a:p>
            <a:pPr>
              <a:lnSpc>
                <a:spcPct val="90000"/>
              </a:lnSpc>
              <a:buFont typeface="Wingdings" charset="2"/>
              <a:buChar char="²"/>
            </a:pPr>
            <a:endParaRPr lang="en-US" dirty="0" smtClean="0"/>
          </a:p>
          <a:p>
            <a:pPr>
              <a:lnSpc>
                <a:spcPct val="90000"/>
              </a:lnSpc>
            </a:pPr>
            <a:r>
              <a:rPr lang="en-US" dirty="0" smtClean="0"/>
              <a:t>Run `chef exec </a:t>
            </a:r>
            <a:r>
              <a:rPr lang="en-US" dirty="0" err="1" smtClean="0"/>
              <a:t>rspec</a:t>
            </a:r>
            <a:r>
              <a:rPr lang="en-US" dirty="0"/>
              <a:t> spec/recipes/</a:t>
            </a:r>
            <a:r>
              <a:rPr lang="en-US" dirty="0" err="1" smtClean="0"/>
              <a:t>default_spec.rb</a:t>
            </a:r>
            <a:r>
              <a:rPr lang="en-US" dirty="0" smtClean="0"/>
              <a:t>` to ensure the examples pass</a:t>
            </a:r>
            <a:endParaRPr lang="en-US" sz="3600" b="1" dirty="0" smtClean="0"/>
          </a:p>
        </p:txBody>
      </p:sp>
    </p:spTree>
    <p:extLst>
      <p:ext uri="{BB962C8B-B14F-4D97-AF65-F5344CB8AC3E}">
        <p14:creationId xmlns:p14="http://schemas.microsoft.com/office/powerpoint/2010/main" val="3001309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fontScale="90000"/>
          </a:bodyPr>
          <a:lstStyle/>
          <a:p>
            <a:r>
              <a:rPr lang="en-US" dirty="0" smtClean="0"/>
              <a:t>Unraveling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000" y="0"/>
            <a:ext cx="12192000" cy="9144000"/>
          </a:xfrm>
          <a:prstGeom prst="rect">
            <a:avLst/>
          </a:prstGeom>
        </p:spPr>
      </p:pic>
    </p:spTree>
    <p:extLst>
      <p:ext uri="{BB962C8B-B14F-4D97-AF65-F5344CB8AC3E}">
        <p14:creationId xmlns:p14="http://schemas.microsoft.com/office/powerpoint/2010/main" val="267793023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cd ~/ark</a:t>
            </a:r>
            <a:endParaRPr lang="en-US" dirty="0"/>
          </a:p>
        </p:txBody>
      </p:sp>
      <p:sp>
        <p:nvSpPr>
          <p:cNvPr id="5" name="Title 4"/>
          <p:cNvSpPr>
            <a:spLocks noGrp="1"/>
          </p:cNvSpPr>
          <p:nvPr>
            <p:ph type="title"/>
          </p:nvPr>
        </p:nvSpPr>
        <p:spPr/>
        <p:txBody>
          <a:bodyPr/>
          <a:lstStyle/>
          <a:p>
            <a:r>
              <a:rPr lang="en-US" dirty="0" smtClean="0"/>
              <a:t>Change in to the Cookbook Directory</a:t>
            </a:r>
            <a:endParaRPr lang="en-US" dirty="0"/>
          </a:p>
        </p:txBody>
      </p:sp>
    </p:spTree>
    <p:extLst>
      <p:ext uri="{BB962C8B-B14F-4D97-AF65-F5344CB8AC3E}">
        <p14:creationId xmlns:p14="http://schemas.microsoft.com/office/powerpoint/2010/main" val="377402658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a:t>
            </a:r>
          </a:p>
          <a:p>
            <a:endParaRPr lang="en-US" b="1" dirty="0"/>
          </a:p>
          <a:p>
            <a:r>
              <a:rPr lang="en-US" b="1" dirty="0"/>
              <a:t>Finished in 3.58 seconds (files took 2.73 seconds to load)</a:t>
            </a:r>
          </a:p>
          <a:p>
            <a:r>
              <a:rPr lang="en-US" b="1" dirty="0"/>
              <a:t>19 examples, 0 failures</a:t>
            </a:r>
          </a:p>
          <a:p>
            <a:endParaRPr lang="en-US" b="1" dirty="0"/>
          </a:p>
          <a:p>
            <a:endParaRPr lang="en-US" b="1" dirty="0"/>
          </a:p>
          <a:p>
            <a:r>
              <a:rPr lang="en-US" b="1" dirty="0" err="1"/>
              <a:t>ChefSpec</a:t>
            </a:r>
            <a:r>
              <a:rPr lang="en-US" b="1" dirty="0"/>
              <a:t> Coverage report generated...</a:t>
            </a:r>
          </a:p>
          <a:p>
            <a:endParaRPr lang="en-US" b="1" dirty="0"/>
          </a:p>
          <a:p>
            <a:r>
              <a:rPr lang="en-US" b="1" dirty="0"/>
              <a:t>  Total Resources:   41</a:t>
            </a:r>
          </a:p>
          <a:p>
            <a:r>
              <a:rPr lang="en-US" b="1" dirty="0"/>
              <a:t>  Touched Resources: 41</a:t>
            </a:r>
          </a:p>
          <a:p>
            <a:r>
              <a:rPr lang="en-US" b="1" dirty="0"/>
              <a:t>  Touch Coverage:    100.0</a:t>
            </a:r>
            <a:r>
              <a:rPr lang="en-US" b="1" dirty="0" smtClean="0"/>
              <a:t>%</a:t>
            </a:r>
            <a:endParaRPr lang="en-US" b="1" dirty="0"/>
          </a:p>
        </p:txBody>
      </p:sp>
      <p:sp>
        <p:nvSpPr>
          <p:cNvPr id="3" name="Text Placeholder 2"/>
          <p:cNvSpPr>
            <a:spLocks noGrp="1"/>
          </p:cNvSpPr>
          <p:nvPr>
            <p:ph type="body" sz="quarter" idx="11"/>
          </p:nvPr>
        </p:nvSpPr>
        <p:spPr/>
        <p:txBody>
          <a:bodyPr/>
          <a:lstStyle/>
          <a:p>
            <a:r>
              <a:rPr lang="en-US" dirty="0" smtClean="0"/>
              <a:t>&gt; chef exec </a:t>
            </a:r>
            <a:r>
              <a:rPr lang="en-US" dirty="0" err="1" smtClean="0"/>
              <a:t>rspec</a:t>
            </a:r>
            <a:r>
              <a:rPr lang="en-US" dirty="0" smtClean="0"/>
              <a:t> spec/recipes/</a:t>
            </a:r>
            <a:r>
              <a:rPr lang="en-US" dirty="0" err="1" smtClean="0"/>
              <a:t>default_spec.rb</a:t>
            </a:r>
            <a:endParaRPr lang="en-US" dirty="0"/>
          </a:p>
        </p:txBody>
      </p:sp>
      <p:sp>
        <p:nvSpPr>
          <p:cNvPr id="5" name="Title 4"/>
          <p:cNvSpPr>
            <a:spLocks noGrp="1"/>
          </p:cNvSpPr>
          <p:nvPr>
            <p:ph type="title"/>
          </p:nvPr>
        </p:nvSpPr>
        <p:spPr/>
        <p:txBody>
          <a:bodyPr/>
          <a:lstStyle/>
          <a:p>
            <a:r>
              <a:rPr lang="en-US" dirty="0" smtClean="0"/>
              <a:t>Execute the Test Suite</a:t>
            </a:r>
            <a:endParaRPr lang="en-US" dirty="0"/>
          </a:p>
        </p:txBody>
      </p:sp>
    </p:spTree>
    <p:extLst>
      <p:ext uri="{BB962C8B-B14F-4D97-AF65-F5344CB8AC3E}">
        <p14:creationId xmlns:p14="http://schemas.microsoft.com/office/powerpoint/2010/main" val="2334898242"/>
      </p:ext>
    </p:extLst>
  </p:cSld>
  <p:clrMapOvr>
    <a:masterClrMapping/>
  </p:clrMapOvr>
  <p:transition xmlns:p14="http://schemas.microsoft.com/office/powerpoint/2010/mai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 the Recipe Specification File</a:t>
            </a:r>
            <a:endParaRPr lang="en-US" dirty="0"/>
          </a:p>
        </p:txBody>
      </p:sp>
      <p:sp>
        <p:nvSpPr>
          <p:cNvPr id="3" name="Content Placeholder 2"/>
          <p:cNvSpPr>
            <a:spLocks noGrp="1"/>
          </p:cNvSpPr>
          <p:nvPr>
            <p:ph sz="quarter" idx="10"/>
          </p:nvPr>
        </p:nvSpPr>
        <p:spPr/>
        <p:txBody>
          <a:bodyPr/>
          <a:lstStyle/>
          <a:p>
            <a:r>
              <a:rPr lang="en-US" dirty="0"/>
              <a:t>require '</a:t>
            </a:r>
            <a:r>
              <a:rPr lang="en-US" dirty="0" err="1"/>
              <a:t>spec_helper</a:t>
            </a:r>
            <a:r>
              <a:rPr lang="en-US" dirty="0"/>
              <a:t>'</a:t>
            </a:r>
          </a:p>
          <a:p>
            <a:endParaRPr lang="en-US" dirty="0"/>
          </a:p>
          <a:p>
            <a:r>
              <a:rPr lang="en-US" dirty="0"/>
              <a:t>describe 'ark::default' do</a:t>
            </a:r>
          </a:p>
          <a:p>
            <a:r>
              <a:rPr lang="en-US" dirty="0"/>
              <a:t>  context 'when no attributes are specified, on an unspecified platform'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a:p>
            <a:r>
              <a:rPr lang="en-US" dirty="0"/>
              <a:t>    it 'installs necessary packages' do</a:t>
            </a:r>
          </a:p>
          <a:p>
            <a:endParaRPr lang="en-US" dirty="0"/>
          </a:p>
        </p:txBody>
      </p:sp>
      <p:sp>
        <p:nvSpPr>
          <p:cNvPr id="4" name="Text Placeholder 3"/>
          <p:cNvSpPr>
            <a:spLocks noGrp="1"/>
          </p:cNvSpPr>
          <p:nvPr>
            <p:ph type="body" sz="quarter" idx="11"/>
          </p:nvPr>
        </p:nvSpPr>
        <p:spPr/>
        <p:txBody>
          <a:bodyPr/>
          <a:lstStyle/>
          <a:p>
            <a:r>
              <a:rPr lang="en-US" dirty="0" smtClean="0"/>
              <a:t>~/ark/spec/recipes/</a:t>
            </a:r>
            <a:r>
              <a:rPr lang="en-US" dirty="0" err="1" smtClean="0"/>
              <a:t>default_spec.rb</a:t>
            </a:r>
            <a:endParaRPr lang="en-US" dirty="0"/>
          </a:p>
        </p:txBody>
      </p:sp>
    </p:spTree>
    <p:extLst>
      <p:ext uri="{BB962C8B-B14F-4D97-AF65-F5344CB8AC3E}">
        <p14:creationId xmlns:p14="http://schemas.microsoft.com/office/powerpoint/2010/main" val="37850976"/>
      </p:ext>
    </p:extLst>
  </p:cSld>
  <p:clrMapOvr>
    <a:masterClrMapping/>
  </p:clrMapOvr>
  <p:transition xmlns:p14="http://schemas.microsoft.com/office/powerpoint/2010/mai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57762171"/>
      </p:ext>
    </p:extLst>
  </p:cSld>
  <p:clrMapOvr>
    <a:masterClrMapping/>
  </p:clrMapOvr>
  <p:transition xmlns:p14="http://schemas.microsoft.com/office/powerpoint/2010/mai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fontScale="90000"/>
          </a:bodyPr>
          <a:lstStyle/>
          <a:p>
            <a:r>
              <a:rPr lang="en-US" dirty="0" smtClean="0"/>
              <a:t>Unraveling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p>
          <a:p>
            <a:pPr marL="457200" indent="-457200">
              <a:buFont typeface="Wingdings" charset="2"/>
              <a:buChar char="q"/>
            </a:pPr>
            <a:endParaRPr lang="en-US" b="1" dirty="0" smtClean="0"/>
          </a:p>
        </p:txBody>
      </p:sp>
      <p:pic>
        <p:nvPicPr>
          <p:cNvPr id="5" name="Picture 4"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000" y="0"/>
            <a:ext cx="12192000" cy="9144000"/>
          </a:xfrm>
          <a:prstGeom prst="rect">
            <a:avLst/>
          </a:prstGeom>
        </p:spPr>
      </p:pic>
    </p:spTree>
    <p:extLst>
      <p:ext uri="{BB962C8B-B14F-4D97-AF65-F5344CB8AC3E}">
        <p14:creationId xmlns:p14="http://schemas.microsoft.com/office/powerpoint/2010/main" val="299610487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1926928"/>
      </p:ext>
    </p:extLst>
  </p:cSld>
  <p:clrMapOvr>
    <a:masterClrMapping/>
  </p:clrMapOvr>
  <p:transition xmlns:p14="http://schemas.microsoft.com/office/powerpoint/2010/mai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Introduce Yourself</a:t>
            </a:r>
            <a:endParaRPr lang="en-US" dirty="0"/>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82176080"/>
      </p:ext>
    </p:extLst>
  </p:cSld>
  <p:clrMapOvr>
    <a:masterClrMapping/>
  </p:clrMapOvr>
  <p:transition xmlns:p14="http://schemas.microsoft.com/office/powerpoint/2010/mai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a:bodyPr>
          <a:lstStyle/>
          <a:p>
            <a:r>
              <a:rPr lang="en-US" dirty="0" smtClean="0"/>
              <a:t>The Ark's Power Realized</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963" y="1862666"/>
            <a:ext cx="10325570" cy="5808133"/>
          </a:xfrm>
          <a:prstGeom prst="rect">
            <a:avLst/>
          </a:prstGeom>
        </p:spPr>
      </p:pic>
    </p:spTree>
    <p:extLst>
      <p:ext uri="{BB962C8B-B14F-4D97-AF65-F5344CB8AC3E}">
        <p14:creationId xmlns:p14="http://schemas.microsoft.com/office/powerpoint/2010/main" val="132198015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439302463"/>
      </p:ext>
    </p:extLst>
  </p:cSld>
  <p:clrMapOvr>
    <a:masterClrMapping/>
  </p:clrMapOvr>
  <p:transition xmlns:p14="http://schemas.microsoft.com/office/powerpoint/2010/mai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a:bodyPr>
          <a:lstStyle/>
          <a:p>
            <a:r>
              <a:rPr lang="en-US" dirty="0" smtClean="0"/>
              <a:t>The Ark's Power Realized</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963" y="1862666"/>
            <a:ext cx="10325570" cy="5808133"/>
          </a:xfrm>
          <a:prstGeom prst="rect">
            <a:avLst/>
          </a:prstGeom>
        </p:spPr>
      </p:pic>
    </p:spTree>
    <p:extLst>
      <p:ext uri="{BB962C8B-B14F-4D97-AF65-F5344CB8AC3E}">
        <p14:creationId xmlns:p14="http://schemas.microsoft.com/office/powerpoint/2010/main" val="207135051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659978250"/>
      </p:ext>
    </p:extLst>
  </p:cSld>
  <p:clrMapOvr>
    <a:masterClrMapping/>
  </p:clrMapOvr>
  <p:transition xmlns:p14="http://schemas.microsoft.com/office/powerpoint/2010/mai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a:bodyPr>
          <a:lstStyle/>
          <a:p>
            <a:r>
              <a:rPr lang="en-US" dirty="0" smtClean="0"/>
              <a:t>The Ark's Power Realized</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963" y="1862666"/>
            <a:ext cx="10325570" cy="5808133"/>
          </a:xfrm>
          <a:prstGeom prst="rect">
            <a:avLst/>
          </a:prstGeom>
        </p:spPr>
      </p:pic>
    </p:spTree>
    <p:extLst>
      <p:ext uri="{BB962C8B-B14F-4D97-AF65-F5344CB8AC3E}">
        <p14:creationId xmlns:p14="http://schemas.microsoft.com/office/powerpoint/2010/main" val="33976624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Fixture Cookbook</a:t>
            </a:r>
            <a:endParaRPr lang="en-US" dirty="0"/>
          </a:p>
        </p:txBody>
      </p:sp>
      <p:sp>
        <p:nvSpPr>
          <p:cNvPr id="4" name="Subtitle 3"/>
          <p:cNvSpPr>
            <a:spLocks noGrp="1"/>
          </p:cNvSpPr>
          <p:nvPr>
            <p:ph type="subTitle" idx="1"/>
          </p:nvPr>
        </p:nvSpPr>
        <p:spPr/>
        <p:txBody>
          <a:bodyPr/>
          <a:lstStyle/>
          <a:p>
            <a:r>
              <a:rPr lang="en-US" dirty="0" smtClean="0"/>
              <a:t>Defining a cookbook, within a cookbook's test directory, that employs the cookbook in the various ways in which it may be used by downstream cookbooks.</a:t>
            </a:r>
          </a:p>
          <a:p>
            <a:endParaRPr lang="en-US" dirty="0"/>
          </a:p>
          <a:p>
            <a:r>
              <a:rPr lang="en-US" dirty="0" smtClean="0"/>
              <a:t>This is often to ensure test coverage for features not in the defined recipes and their associated tests. Common if you are building a cookbook that employs a custom resource.</a:t>
            </a:r>
            <a:endParaRPr lang="en-US" dirty="0"/>
          </a:p>
        </p:txBody>
      </p:sp>
      <p:sp>
        <p:nvSpPr>
          <p:cNvPr id="5" name="TextBox 4"/>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a:t>
            </a:r>
            <a:r>
              <a:rPr lang="en-US" sz="3200" dirty="0" err="1"/>
              <a:t>goo.gl</a:t>
            </a:r>
            <a:r>
              <a:rPr lang="en-US" sz="3200" dirty="0" smtClean="0"/>
              <a:t>/?????</a:t>
            </a:r>
            <a:endParaRPr lang="en-US" sz="3200" dirty="0" smtClean="0"/>
          </a:p>
        </p:txBody>
      </p:sp>
    </p:spTree>
    <p:extLst>
      <p:ext uri="{BB962C8B-B14F-4D97-AF65-F5344CB8AC3E}">
        <p14:creationId xmlns:p14="http://schemas.microsoft.com/office/powerpoint/2010/main" val="1883123593"/>
      </p:ext>
    </p:extLst>
  </p:cSld>
  <p:clrMapOvr>
    <a:masterClrMapping/>
  </p:clrMapOvr>
  <p:transition xmlns:p14="http://schemas.microsoft.com/office/powerpoint/2010/mai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Defining </a:t>
            </a:r>
            <a:r>
              <a:rPr lang="en-US" dirty="0" err="1" smtClean="0"/>
              <a:t>ChefSpec</a:t>
            </a:r>
            <a:r>
              <a:rPr lang="en-US" dirty="0" smtClean="0"/>
              <a:t> Matchers</a:t>
            </a:r>
            <a:endParaRPr lang="en-US" dirty="0"/>
          </a:p>
        </p:txBody>
      </p:sp>
      <p:sp>
        <p:nvSpPr>
          <p:cNvPr id="3" name="Subtitle 2"/>
          <p:cNvSpPr>
            <a:spLocks noGrp="1"/>
          </p:cNvSpPr>
          <p:nvPr>
            <p:ph type="subTitle" idx="1"/>
          </p:nvPr>
        </p:nvSpPr>
        <p:spPr/>
        <p:txBody>
          <a:bodyPr/>
          <a:lstStyle/>
          <a:p>
            <a:r>
              <a:rPr lang="en-US" dirty="0" err="1"/>
              <a:t>ChefSpec</a:t>
            </a:r>
            <a:r>
              <a:rPr lang="en-US" dirty="0"/>
              <a:t> exposes the ability for cookbook authors to package custom matchers inside a cookbook so that other developers may take advantage of them in testing. </a:t>
            </a:r>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goo.gl</a:t>
            </a:r>
            <a:r>
              <a:rPr lang="en-US" sz="3200" dirty="0"/>
              <a:t>/</a:t>
            </a:r>
            <a:r>
              <a:rPr lang="en-US" sz="3200" dirty="0" err="1"/>
              <a:t>lSQDXD</a:t>
            </a:r>
            <a:endParaRPr lang="en-US" sz="3200" dirty="0" smtClean="0"/>
          </a:p>
        </p:txBody>
      </p:sp>
    </p:spTree>
    <p:extLst>
      <p:ext uri="{BB962C8B-B14F-4D97-AF65-F5344CB8AC3E}">
        <p14:creationId xmlns:p14="http://schemas.microsoft.com/office/powerpoint/2010/main" val="4187899517"/>
      </p:ext>
    </p:extLst>
  </p:cSld>
  <p:clrMapOvr>
    <a:masterClrMapping/>
  </p:clrMapOvr>
  <p:transition xmlns:p14="http://schemas.microsoft.com/office/powerpoint/2010/mai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ChefSpec's</a:t>
            </a:r>
            <a:r>
              <a:rPr lang="en-US" dirty="0" smtClean="0"/>
              <a:t> </a:t>
            </a:r>
            <a:r>
              <a:rPr lang="en-US" dirty="0" err="1" smtClean="0"/>
              <a:t>step_into</a:t>
            </a:r>
            <a:endParaRPr lang="en-US" dirty="0"/>
          </a:p>
        </p:txBody>
      </p:sp>
      <p:sp>
        <p:nvSpPr>
          <p:cNvPr id="3" name="Subtitle 2"/>
          <p:cNvSpPr>
            <a:spLocks noGrp="1"/>
          </p:cNvSpPr>
          <p:nvPr>
            <p:ph type="subTitle" idx="1"/>
          </p:nvPr>
        </p:nvSpPr>
        <p:spPr>
          <a:xfrm>
            <a:off x="1671638" y="3271838"/>
            <a:ext cx="12319000" cy="3789362"/>
          </a:xfrm>
        </p:spPr>
        <p:txBody>
          <a:bodyPr/>
          <a:lstStyle/>
          <a:p>
            <a:r>
              <a:rPr lang="en-US" dirty="0" err="1"/>
              <a:t>ChefSpec</a:t>
            </a:r>
            <a:r>
              <a:rPr lang="en-US" dirty="0"/>
              <a:t> overrides all providers to take no action (otherwise it would actually converge your system). This means that the steps inside your </a:t>
            </a:r>
            <a:r>
              <a:rPr lang="en-US" dirty="0" smtClean="0"/>
              <a:t>custom resource are </a:t>
            </a:r>
            <a:r>
              <a:rPr lang="en-US" dirty="0"/>
              <a:t>not actually executed. If </a:t>
            </a:r>
            <a:r>
              <a:rPr lang="en-US" dirty="0" smtClean="0"/>
              <a:t>a custom resource performs </a:t>
            </a:r>
            <a:r>
              <a:rPr lang="en-US" dirty="0"/>
              <a:t>actions, those actions are never executed or added to the resource collection.</a:t>
            </a:r>
          </a:p>
          <a:p>
            <a:endParaRPr lang="en-US" dirty="0"/>
          </a:p>
          <a:p>
            <a:r>
              <a:rPr lang="en-US" dirty="0"/>
              <a:t>In order to run the actions exposed by your </a:t>
            </a:r>
            <a:r>
              <a:rPr lang="en-US" dirty="0" smtClean="0"/>
              <a:t>custom resource, </a:t>
            </a:r>
            <a:r>
              <a:rPr lang="en-US" dirty="0"/>
              <a:t>you have to explicitly tell the Runner to step into </a:t>
            </a:r>
            <a:r>
              <a:rPr lang="en-US" dirty="0" smtClean="0"/>
              <a:t>it.</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goo.gl</a:t>
            </a:r>
            <a:r>
              <a:rPr lang="en-US" sz="3200" dirty="0"/>
              <a:t>/SKM4L3</a:t>
            </a:r>
            <a:endParaRPr lang="en-US" sz="3200" dirty="0" smtClean="0"/>
          </a:p>
        </p:txBody>
      </p:sp>
    </p:spTree>
    <p:extLst>
      <p:ext uri="{BB962C8B-B14F-4D97-AF65-F5344CB8AC3E}">
        <p14:creationId xmlns:p14="http://schemas.microsoft.com/office/powerpoint/2010/main" val="1677358331"/>
      </p:ext>
    </p:extLst>
  </p:cSld>
  <p:clrMapOvr>
    <a:masterClrMapping/>
  </p:clrMapOvr>
  <p:transition xmlns:p14="http://schemas.microsoft.com/office/powerpoint/2010/mai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a:bodyPr>
          <a:lstStyle/>
          <a:p>
            <a:r>
              <a:rPr lang="en-US" dirty="0" smtClean="0"/>
              <a:t>The Ark's Power Realized</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963" y="1862666"/>
            <a:ext cx="10325570" cy="5808133"/>
          </a:xfrm>
          <a:prstGeom prst="rect">
            <a:avLst/>
          </a:prstGeom>
        </p:spPr>
      </p:pic>
    </p:spTree>
    <p:extLst>
      <p:ext uri="{BB962C8B-B14F-4D97-AF65-F5344CB8AC3E}">
        <p14:creationId xmlns:p14="http://schemas.microsoft.com/office/powerpoint/2010/main" val="80812073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p:txBody>
          <a:bodyPr/>
          <a:lstStyle/>
          <a:p>
            <a:pPr>
              <a:lnSpc>
                <a:spcPct val="90000"/>
              </a:lnSpc>
            </a:pPr>
            <a:r>
              <a:rPr lang="en-US" dirty="0" smtClean="0"/>
              <a:t>Define the '</a:t>
            </a:r>
            <a:r>
              <a:rPr lang="en-US" dirty="0" err="1" smtClean="0"/>
              <a:t>install_with_make</a:t>
            </a:r>
            <a:r>
              <a:rPr lang="en-US" dirty="0" smtClean="0"/>
              <a:t>' example</a:t>
            </a:r>
          </a:p>
          <a:p>
            <a:pPr marL="0" indent="0">
              <a:lnSpc>
                <a:spcPct val="90000"/>
              </a:lnSpc>
              <a:buNone/>
            </a:pPr>
            <a:endParaRPr lang="en-US" dirty="0" smtClean="0"/>
          </a:p>
          <a:p>
            <a:pPr>
              <a:lnSpc>
                <a:spcPct val="90000"/>
              </a:lnSpc>
            </a:pPr>
            <a:r>
              <a:rPr lang="en-US" dirty="0" smtClean="0"/>
              <a:t>Run `chef exec </a:t>
            </a:r>
            <a:r>
              <a:rPr lang="en-US" dirty="0" err="1" smtClean="0"/>
              <a:t>rspec</a:t>
            </a:r>
            <a:r>
              <a:rPr lang="en-US" dirty="0"/>
              <a:t> spec</a:t>
            </a:r>
            <a:r>
              <a:rPr lang="en-US" dirty="0" smtClean="0"/>
              <a:t>/resources/default_spec.rb:57` to ensure the example passes</a:t>
            </a:r>
            <a:endParaRPr lang="en-US" sz="3600" b="1" dirty="0" smtClean="0"/>
          </a:p>
        </p:txBody>
      </p:sp>
    </p:spTree>
    <p:extLst>
      <p:ext uri="{BB962C8B-B14F-4D97-AF65-F5344CB8AC3E}">
        <p14:creationId xmlns:p14="http://schemas.microsoft.com/office/powerpoint/2010/main" val="372386790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5" name="Text Placeholder 4"/>
          <p:cNvSpPr>
            <a:spLocks noGrp="1"/>
          </p:cNvSpPr>
          <p:nvPr>
            <p:ph type="body" sz="quarter" idx="12"/>
          </p:nvPr>
        </p:nvSpPr>
        <p:spPr>
          <a:xfrm>
            <a:off x="650038" y="2539001"/>
            <a:ext cx="14640761" cy="5402732"/>
          </a:xfrm>
        </p:spPr>
        <p:txBody>
          <a:bodyPr/>
          <a:lstStyle/>
          <a:p>
            <a:r>
              <a:rPr lang="en-US" sz="3600" b="1" dirty="0" smtClean="0">
                <a:latin typeface="Courier New" charset="0"/>
                <a:ea typeface="Courier New" charset="0"/>
                <a:cs typeface="Courier New" charset="0"/>
              </a:rPr>
              <a:t> 9:00 -  9:30 – Introductions</a:t>
            </a:r>
          </a:p>
          <a:p>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9:30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10:15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Finding the Ark</a:t>
            </a:r>
          </a:p>
          <a:p>
            <a:r>
              <a:rPr lang="en-US" sz="3600" b="1" dirty="0" smtClean="0">
                <a:latin typeface="Courier New" charset="0"/>
                <a:ea typeface="Courier New" charset="0"/>
                <a:cs typeface="Courier New" charset="0"/>
              </a:rPr>
              <a:t>10:15 - 10:30 </a:t>
            </a:r>
            <a:r>
              <a:rPr lang="en-US" sz="3600" b="1" dirty="0">
                <a:latin typeface="Courier New" charset="0"/>
                <a:ea typeface="Courier New" charset="0"/>
                <a:cs typeface="Courier New" charset="0"/>
              </a:rPr>
              <a:t>–</a:t>
            </a:r>
            <a:r>
              <a:rPr lang="en-US" sz="3600" b="1" dirty="0" smtClean="0">
                <a:latin typeface="Courier New" charset="0"/>
                <a:ea typeface="Courier New" charset="0"/>
                <a:cs typeface="Courier New" charset="0"/>
              </a:rPr>
              <a:t> BREAK</a:t>
            </a:r>
          </a:p>
          <a:p>
            <a:r>
              <a:rPr lang="en-US" sz="3600" b="1" dirty="0" smtClean="0">
                <a:latin typeface="Courier New" charset="0"/>
                <a:ea typeface="Courier New" charset="0"/>
                <a:cs typeface="Courier New" charset="0"/>
              </a:rPr>
              <a:t>10:30 - 11:15 – Unraveling the Power of the Ark</a:t>
            </a:r>
          </a:p>
          <a:p>
            <a:r>
              <a:rPr lang="en-US" sz="3600" b="1" dirty="0" smtClean="0">
                <a:latin typeface="Courier New" charset="0"/>
                <a:ea typeface="Courier New" charset="0"/>
                <a:cs typeface="Courier New" charset="0"/>
              </a:rPr>
              <a:t>11:15 - </a:t>
            </a:r>
            <a:r>
              <a:rPr lang="en-US" sz="3600" b="1" dirty="0">
                <a:latin typeface="Courier New" charset="0"/>
                <a:ea typeface="Courier New" charset="0"/>
                <a:cs typeface="Courier New" charset="0"/>
              </a:rPr>
              <a:t>11:30 – </a:t>
            </a:r>
            <a:r>
              <a:rPr lang="en-US" sz="3600" b="1" dirty="0" smtClean="0">
                <a:latin typeface="Courier New" charset="0"/>
                <a:ea typeface="Courier New" charset="0"/>
                <a:cs typeface="Courier New" charset="0"/>
              </a:rPr>
              <a:t>BREAK</a:t>
            </a:r>
          </a:p>
          <a:p>
            <a:r>
              <a:rPr lang="en-US" sz="3600" b="1" dirty="0" smtClean="0">
                <a:latin typeface="Courier New" charset="0"/>
                <a:ea typeface="Courier New" charset="0"/>
                <a:cs typeface="Courier New" charset="0"/>
              </a:rPr>
              <a:t>11:30 - 12:15 </a:t>
            </a:r>
            <a:r>
              <a:rPr lang="en-US" sz="3600" b="1" dirty="0">
                <a:latin typeface="Courier New" charset="0"/>
                <a:ea typeface="Courier New" charset="0"/>
                <a:cs typeface="Courier New" charset="0"/>
              </a:rPr>
              <a:t>–</a:t>
            </a:r>
            <a:r>
              <a:rPr lang="en-US" sz="3600" b="1" dirty="0" smtClean="0">
                <a:latin typeface="Courier New" charset="0"/>
                <a:ea typeface="Courier New" charset="0"/>
                <a:cs typeface="Courier New" charset="0"/>
              </a:rPr>
              <a:t> The Ark's Power Realized</a:t>
            </a:r>
          </a:p>
          <a:p>
            <a:r>
              <a:rPr lang="en-US" sz="3600" b="1" dirty="0" smtClean="0">
                <a:latin typeface="Courier New" charset="0"/>
                <a:ea typeface="Courier New" charset="0"/>
                <a:cs typeface="Courier New" charset="0"/>
              </a:rPr>
              <a:t>12:15 - </a:t>
            </a:r>
            <a:r>
              <a:rPr lang="en-US" sz="3600" b="1" dirty="0">
                <a:latin typeface="Courier New" charset="0"/>
                <a:ea typeface="Courier New" charset="0"/>
                <a:cs typeface="Courier New" charset="0"/>
              </a:rPr>
              <a:t>13:45 </a:t>
            </a:r>
            <a:r>
              <a:rPr lang="en-US" sz="3600" b="1" dirty="0" smtClean="0">
                <a:latin typeface="Courier New" charset="0"/>
                <a:ea typeface="Courier New" charset="0"/>
                <a:cs typeface="Courier New" charset="0"/>
              </a:rPr>
              <a:t>– LUNCH (90 minutes)</a:t>
            </a:r>
          </a:p>
        </p:txBody>
      </p:sp>
    </p:spTree>
    <p:extLst>
      <p:ext uri="{BB962C8B-B14F-4D97-AF65-F5344CB8AC3E}">
        <p14:creationId xmlns:p14="http://schemas.microsoft.com/office/powerpoint/2010/main" val="80290873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a:bodyPr>
          <a:lstStyle/>
          <a:p>
            <a:r>
              <a:rPr lang="en-US" dirty="0" smtClean="0"/>
              <a:t>The Ark's Power Realized</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963" y="1862666"/>
            <a:ext cx="10325570" cy="5808133"/>
          </a:xfrm>
          <a:prstGeom prst="rect">
            <a:avLst/>
          </a:prstGeom>
        </p:spPr>
      </p:pic>
    </p:spTree>
    <p:extLst>
      <p:ext uri="{BB962C8B-B14F-4D97-AF65-F5344CB8AC3E}">
        <p14:creationId xmlns:p14="http://schemas.microsoft.com/office/powerpoint/2010/main" val="239620489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cd ~/ark</a:t>
            </a:r>
            <a:endParaRPr lang="en-US" dirty="0"/>
          </a:p>
        </p:txBody>
      </p:sp>
      <p:sp>
        <p:nvSpPr>
          <p:cNvPr id="5" name="Title 4"/>
          <p:cNvSpPr>
            <a:spLocks noGrp="1"/>
          </p:cNvSpPr>
          <p:nvPr>
            <p:ph type="title"/>
          </p:nvPr>
        </p:nvSpPr>
        <p:spPr/>
        <p:txBody>
          <a:bodyPr/>
          <a:lstStyle/>
          <a:p>
            <a:r>
              <a:rPr lang="en-US" dirty="0" smtClean="0"/>
              <a:t>Change in to the Cookbook Directory</a:t>
            </a:r>
            <a:endParaRPr lang="en-US" dirty="0"/>
          </a:p>
        </p:txBody>
      </p:sp>
    </p:spTree>
    <p:extLst>
      <p:ext uri="{BB962C8B-B14F-4D97-AF65-F5344CB8AC3E}">
        <p14:creationId xmlns:p14="http://schemas.microsoft.com/office/powerpoint/2010/main" val="215848637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chef exec </a:t>
            </a:r>
            <a:r>
              <a:rPr lang="en-US" dirty="0" err="1" smtClean="0"/>
              <a:t>rspec</a:t>
            </a:r>
            <a:r>
              <a:rPr lang="en-US" dirty="0" smtClean="0"/>
              <a:t> spec/resources/default_spec.rb:57</a:t>
            </a:r>
            <a:endParaRPr lang="en-US" dirty="0"/>
          </a:p>
        </p:txBody>
      </p:sp>
      <p:sp>
        <p:nvSpPr>
          <p:cNvPr id="5" name="Title 4"/>
          <p:cNvSpPr>
            <a:spLocks noGrp="1"/>
          </p:cNvSpPr>
          <p:nvPr>
            <p:ph type="title"/>
          </p:nvPr>
        </p:nvSpPr>
        <p:spPr/>
        <p:txBody>
          <a:bodyPr/>
          <a:lstStyle/>
          <a:p>
            <a:r>
              <a:rPr lang="en-US" dirty="0" smtClean="0"/>
              <a:t>Execute the Test Suite</a:t>
            </a:r>
            <a:endParaRPr lang="en-US" dirty="0"/>
          </a:p>
        </p:txBody>
      </p:sp>
    </p:spTree>
    <p:extLst>
      <p:ext uri="{BB962C8B-B14F-4D97-AF65-F5344CB8AC3E}">
        <p14:creationId xmlns:p14="http://schemas.microsoft.com/office/powerpoint/2010/main" val="3796770411"/>
      </p:ext>
    </p:extLst>
  </p:cSld>
  <p:clrMapOvr>
    <a:masterClrMapping/>
  </p:clrMapOvr>
  <p:transition xmlns:p14="http://schemas.microsoft.com/office/powerpoint/2010/mai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 the Resource Specification File</a:t>
            </a:r>
            <a:endParaRPr lang="en-US" dirty="0"/>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r>
              <a:rPr lang="en-US" dirty="0" smtClean="0"/>
              <a:t>~/ark/spec/resources/</a:t>
            </a:r>
            <a:r>
              <a:rPr lang="en-US" dirty="0" err="1" smtClean="0"/>
              <a:t>default_spec.rb</a:t>
            </a:r>
            <a:endParaRPr lang="en-US" dirty="0"/>
          </a:p>
        </p:txBody>
      </p:sp>
    </p:spTree>
    <p:extLst>
      <p:ext uri="{BB962C8B-B14F-4D97-AF65-F5344CB8AC3E}">
        <p14:creationId xmlns:p14="http://schemas.microsoft.com/office/powerpoint/2010/main" val="3736541347"/>
      </p:ext>
    </p:extLst>
  </p:cSld>
  <p:clrMapOvr>
    <a:masterClrMapping/>
  </p:clrMapOvr>
  <p:transition xmlns:p14="http://schemas.microsoft.com/office/powerpoint/2010/mai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62609665"/>
      </p:ext>
    </p:extLst>
  </p:cSld>
  <p:clrMapOvr>
    <a:masterClrMapping/>
  </p:clrMapOvr>
  <p:transition xmlns:p14="http://schemas.microsoft.com/office/powerpoint/2010/mai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a:bodyPr>
          <a:lstStyle/>
          <a:p>
            <a:r>
              <a:rPr lang="en-US" dirty="0" smtClean="0"/>
              <a:t>The Ark's Power Realized</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p>
          <a:p>
            <a:pPr marL="457200" indent="-457200">
              <a:buFont typeface="Wingdings" charset="2"/>
              <a:buChar char="q"/>
            </a:pPr>
            <a:endParaRPr lang="en-US" b="1" dirty="0" smtClean="0"/>
          </a:p>
        </p:txBody>
      </p:sp>
      <p:pic>
        <p:nvPicPr>
          <p:cNvPr id="3" name="Picture 2"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963" y="1862666"/>
            <a:ext cx="10325570" cy="5808133"/>
          </a:xfrm>
          <a:prstGeom prst="rect">
            <a:avLst/>
          </a:prstGeom>
        </p:spPr>
      </p:pic>
    </p:spTree>
    <p:extLst>
      <p:ext uri="{BB962C8B-B14F-4D97-AF65-F5344CB8AC3E}">
        <p14:creationId xmlns:p14="http://schemas.microsoft.com/office/powerpoint/2010/main" val="208207860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074784"/>
      </p:ext>
    </p:extLst>
  </p:cSld>
  <p:clrMapOvr>
    <a:masterClrMapping/>
  </p:clrMapOvr>
  <p:transition xmlns:p14="http://schemas.microsoft.com/office/powerpoint/2010/mai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The Python's Scales</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998" y="2298632"/>
            <a:ext cx="8263467" cy="5507633"/>
          </a:xfrm>
          <a:prstGeom prst="rect">
            <a:avLst/>
          </a:prstGeom>
        </p:spPr>
      </p:pic>
    </p:spTree>
    <p:extLst>
      <p:ext uri="{BB962C8B-B14F-4D97-AF65-F5344CB8AC3E}">
        <p14:creationId xmlns:p14="http://schemas.microsoft.com/office/powerpoint/2010/main" val="337438505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1542716"/>
      </p:ext>
    </p:extLst>
  </p:cSld>
  <p:clrMapOvr>
    <a:masterClrMapping/>
  </p:clrMapOvr>
  <p:transition xmlns:p14="http://schemas.microsoft.com/office/powerpoint/2010/mai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The Python's Scales</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998" y="2298632"/>
            <a:ext cx="8263467" cy="5507633"/>
          </a:xfrm>
          <a:prstGeom prst="rect">
            <a:avLst/>
          </a:prstGeom>
        </p:spPr>
      </p:pic>
    </p:spTree>
    <p:extLst>
      <p:ext uri="{BB962C8B-B14F-4D97-AF65-F5344CB8AC3E}">
        <p14:creationId xmlns:p14="http://schemas.microsoft.com/office/powerpoint/2010/main" val="176400759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5" name="Text Placeholder 4"/>
          <p:cNvSpPr>
            <a:spLocks noGrp="1"/>
          </p:cNvSpPr>
          <p:nvPr>
            <p:ph type="body" sz="quarter" idx="12"/>
          </p:nvPr>
        </p:nvSpPr>
        <p:spPr>
          <a:xfrm>
            <a:off x="650039" y="2539001"/>
            <a:ext cx="14556094" cy="5402732"/>
          </a:xfrm>
        </p:spPr>
        <p:txBody>
          <a:bodyPr/>
          <a:lstStyle/>
          <a:p>
            <a:r>
              <a:rPr lang="en-US" sz="3600" b="1" dirty="0" smtClean="0">
                <a:latin typeface="Courier New" charset="0"/>
                <a:ea typeface="Courier New" charset="0"/>
                <a:cs typeface="Courier New" charset="0"/>
              </a:rPr>
              <a:t>12:15 - </a:t>
            </a:r>
            <a:r>
              <a:rPr lang="en-US" sz="3600" b="1" dirty="0">
                <a:latin typeface="Courier New" charset="0"/>
                <a:ea typeface="Courier New" charset="0"/>
                <a:cs typeface="Courier New" charset="0"/>
              </a:rPr>
              <a:t>13:45 </a:t>
            </a:r>
            <a:r>
              <a:rPr lang="en-US" sz="3600" b="1" dirty="0" smtClean="0">
                <a:latin typeface="Courier New" charset="0"/>
                <a:ea typeface="Courier New" charset="0"/>
                <a:cs typeface="Courier New" charset="0"/>
              </a:rPr>
              <a:t>– LUNCH (90 minutes)</a:t>
            </a:r>
          </a:p>
          <a:p>
            <a:r>
              <a:rPr lang="en-US" sz="3600" b="1" dirty="0" smtClean="0">
                <a:latin typeface="Courier New" charset="0"/>
                <a:ea typeface="Courier New" charset="0"/>
                <a:cs typeface="Courier New" charset="0"/>
              </a:rPr>
              <a:t>13:45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14:15 – </a:t>
            </a:r>
            <a:r>
              <a:rPr lang="en-US" sz="3600" b="1" dirty="0" smtClean="0">
                <a:latin typeface="Courier New" charset="0"/>
                <a:ea typeface="Courier New" charset="0"/>
                <a:cs typeface="Courier New" charset="0"/>
              </a:rPr>
              <a:t>The Python's Scales</a:t>
            </a:r>
            <a:endParaRPr lang="en-US" sz="3600" b="1" dirty="0" smtClean="0">
              <a:latin typeface="Courier New" charset="0"/>
              <a:ea typeface="Courier New" charset="0"/>
              <a:cs typeface="Courier New" charset="0"/>
            </a:endParaRPr>
          </a:p>
          <a:p>
            <a:r>
              <a:rPr lang="en-US" sz="3600" b="1" dirty="0" smtClean="0">
                <a:latin typeface="Courier New" charset="0"/>
                <a:ea typeface="Courier New" charset="0"/>
                <a:cs typeface="Courier New" charset="0"/>
              </a:rPr>
              <a:t>14:15 - 14:30 – BREAK</a:t>
            </a:r>
          </a:p>
          <a:p>
            <a:r>
              <a:rPr lang="en-US" sz="3600" b="1" dirty="0" smtClean="0">
                <a:latin typeface="Courier New" charset="0"/>
                <a:ea typeface="Courier New" charset="0"/>
                <a:cs typeface="Courier New" charset="0"/>
              </a:rPr>
              <a:t>14:30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15:15 </a:t>
            </a:r>
            <a:r>
              <a:rPr lang="en-US" sz="3600" b="1" dirty="0">
                <a:latin typeface="Courier New" charset="0"/>
                <a:ea typeface="Courier New" charset="0"/>
                <a:cs typeface="Courier New" charset="0"/>
              </a:rPr>
              <a:t>– </a:t>
            </a:r>
            <a:r>
              <a:rPr lang="en-US" sz="3600" b="1" dirty="0">
                <a:latin typeface="Courier New" charset="0"/>
                <a:ea typeface="Courier New" charset="0"/>
                <a:cs typeface="Courier New" charset="0"/>
              </a:rPr>
              <a:t>Challenging the Golden Cobra</a:t>
            </a:r>
            <a:endParaRPr lang="en-US" sz="3600" b="1" dirty="0">
              <a:latin typeface="Courier New" charset="0"/>
              <a:ea typeface="Courier New" charset="0"/>
              <a:cs typeface="Courier New" charset="0"/>
            </a:endParaRPr>
          </a:p>
          <a:p>
            <a:r>
              <a:rPr lang="en-US" sz="3600" b="1" dirty="0" smtClean="0">
                <a:latin typeface="Courier New" charset="0"/>
                <a:ea typeface="Courier New" charset="0"/>
                <a:cs typeface="Courier New" charset="0"/>
              </a:rPr>
              <a:t>15:15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15:30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BREAK</a:t>
            </a:r>
          </a:p>
          <a:p>
            <a:r>
              <a:rPr lang="en-US" sz="3600" b="1" dirty="0" smtClean="0">
                <a:latin typeface="Courier New" charset="0"/>
                <a:ea typeface="Courier New" charset="0"/>
                <a:cs typeface="Courier New" charset="0"/>
              </a:rPr>
              <a:t>15:30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16:15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Securing the Power of the Ark</a:t>
            </a:r>
            <a:endParaRPr lang="en-US" sz="3600" b="1" dirty="0">
              <a:latin typeface="Courier New" charset="0"/>
              <a:ea typeface="Courier New" charset="0"/>
              <a:cs typeface="Courier New" charset="0"/>
            </a:endParaRPr>
          </a:p>
          <a:p>
            <a:r>
              <a:rPr lang="en-US" sz="3600" b="1" dirty="0" smtClean="0">
                <a:latin typeface="Courier New" charset="0"/>
                <a:ea typeface="Courier New" charset="0"/>
                <a:cs typeface="Courier New" charset="0"/>
              </a:rPr>
              <a:t>16:15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16:30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GOODBYES</a:t>
            </a:r>
            <a:endParaRPr lang="en-US" sz="3600" b="1" dirty="0">
              <a:latin typeface="Courier New" charset="0"/>
              <a:ea typeface="Courier New" charset="0"/>
              <a:cs typeface="Courier New" charset="0"/>
            </a:endParaRPr>
          </a:p>
        </p:txBody>
      </p:sp>
    </p:spTree>
    <p:extLst>
      <p:ext uri="{BB962C8B-B14F-4D97-AF65-F5344CB8AC3E}">
        <p14:creationId xmlns:p14="http://schemas.microsoft.com/office/powerpoint/2010/main" val="47262776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301673989"/>
      </p:ext>
    </p:extLst>
  </p:cSld>
  <p:clrMapOvr>
    <a:masterClrMapping/>
  </p:clrMapOvr>
  <p:transition xmlns:p14="http://schemas.microsoft.com/office/powerpoint/2010/main" spd="med">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The Python's Scales</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998" y="2298632"/>
            <a:ext cx="8263467" cy="5507633"/>
          </a:xfrm>
          <a:prstGeom prst="rect">
            <a:avLst/>
          </a:prstGeom>
        </p:spPr>
      </p:pic>
    </p:spTree>
    <p:extLst>
      <p:ext uri="{BB962C8B-B14F-4D97-AF65-F5344CB8AC3E}">
        <p14:creationId xmlns:p14="http://schemas.microsoft.com/office/powerpoint/2010/main" val="244311743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Custom Resource</a:t>
            </a:r>
            <a:endParaRPr lang="en-US" dirty="0"/>
          </a:p>
        </p:txBody>
      </p:sp>
      <p:sp>
        <p:nvSpPr>
          <p:cNvPr id="3" name="Subtitle 2"/>
          <p:cNvSpPr>
            <a:spLocks noGrp="1"/>
          </p:cNvSpPr>
          <p:nvPr>
            <p:ph type="subTitle" idx="1"/>
          </p:nvPr>
        </p:nvSpPr>
        <p:spPr/>
        <p:txBody>
          <a:bodyPr/>
          <a:lstStyle/>
          <a:p>
            <a:r>
              <a:rPr lang="en-US" dirty="0"/>
              <a:t>A custom </a:t>
            </a:r>
            <a:r>
              <a:rPr lang="en-US" dirty="0" smtClean="0"/>
              <a:t>resource is </a:t>
            </a:r>
            <a:r>
              <a:rPr lang="en-US" dirty="0"/>
              <a:t>a simple extension of </a:t>
            </a:r>
            <a:r>
              <a:rPr lang="en-US" dirty="0" smtClean="0"/>
              <a:t>Chef that is implemented </a:t>
            </a:r>
            <a:r>
              <a:rPr lang="en-US" dirty="0"/>
              <a:t>as part of a </a:t>
            </a:r>
            <a:r>
              <a:rPr lang="en-US" dirty="0" smtClean="0"/>
              <a:t>cookbook. It </a:t>
            </a:r>
            <a:r>
              <a:rPr lang="en-US" dirty="0"/>
              <a:t>f</a:t>
            </a:r>
            <a:r>
              <a:rPr lang="en-US" dirty="0" smtClean="0"/>
              <a:t>ollows </a:t>
            </a:r>
            <a:r>
              <a:rPr lang="en-US" dirty="0"/>
              <a:t>easy, repeatable syntax </a:t>
            </a:r>
            <a:r>
              <a:rPr lang="en-US" dirty="0" smtClean="0"/>
              <a:t>patterns and effectively </a:t>
            </a:r>
            <a:r>
              <a:rPr lang="en-US" dirty="0"/>
              <a:t>leverages resources that are built into </a:t>
            </a:r>
            <a:r>
              <a:rPr lang="en-US" dirty="0" smtClean="0"/>
              <a:t>Chef.</a:t>
            </a:r>
          </a:p>
          <a:p>
            <a:endParaRPr lang="en-US" dirty="0"/>
          </a:p>
          <a:p>
            <a:r>
              <a:rPr lang="en-US" dirty="0" smtClean="0"/>
              <a:t>The result is </a:t>
            </a:r>
            <a:r>
              <a:rPr lang="en-US" dirty="0"/>
              <a:t>reusable in the same way as resources that are built into </a:t>
            </a:r>
            <a:r>
              <a:rPr lang="en-US" dirty="0" smtClean="0"/>
              <a:t>Chef.</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docs.chef.io</a:t>
            </a:r>
            <a:r>
              <a:rPr lang="en-US" sz="3200" dirty="0"/>
              <a:t>/</a:t>
            </a:r>
            <a:r>
              <a:rPr lang="en-US" sz="3200" dirty="0" err="1"/>
              <a:t>custom_resources.html</a:t>
            </a:r>
            <a:endParaRPr lang="en-US" sz="3200" dirty="0" smtClean="0"/>
          </a:p>
        </p:txBody>
      </p:sp>
    </p:spTree>
    <p:extLst>
      <p:ext uri="{BB962C8B-B14F-4D97-AF65-F5344CB8AC3E}">
        <p14:creationId xmlns:p14="http://schemas.microsoft.com/office/powerpoint/2010/main" val="3237514115"/>
      </p:ext>
    </p:extLst>
  </p:cSld>
  <p:clrMapOvr>
    <a:masterClrMapping/>
  </p:clrMapOvr>
  <p:transition xmlns:p14="http://schemas.microsoft.com/office/powerpoint/2010/main" spd="med">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Custom Resource: action</a:t>
            </a:r>
            <a:endParaRPr lang="en-US" dirty="0"/>
          </a:p>
        </p:txBody>
      </p:sp>
      <p:sp>
        <p:nvSpPr>
          <p:cNvPr id="3" name="Subtitle 2"/>
          <p:cNvSpPr>
            <a:spLocks noGrp="1"/>
          </p:cNvSpPr>
          <p:nvPr>
            <p:ph type="subTitle" idx="1"/>
          </p:nvPr>
        </p:nvSpPr>
        <p:spPr/>
        <p:txBody>
          <a:bodyPr/>
          <a:lstStyle/>
          <a:p>
            <a:r>
              <a:rPr lang="en-US" dirty="0"/>
              <a:t>Each custom resource must have at least one action that is defined within an action </a:t>
            </a:r>
            <a:r>
              <a:rPr lang="en-US" dirty="0" smtClean="0"/>
              <a:t>block</a:t>
            </a:r>
            <a:r>
              <a:rPr lang="en-US" dirty="0"/>
              <a:t>.</a:t>
            </a:r>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docs.chef.io</a:t>
            </a:r>
            <a:r>
              <a:rPr lang="en-US" sz="3200" dirty="0"/>
              <a:t>/</a:t>
            </a:r>
            <a:r>
              <a:rPr lang="en-US" sz="3200" dirty="0" err="1"/>
              <a:t>custom_resources.html#define-actions</a:t>
            </a:r>
            <a:endParaRPr lang="en-US" sz="3200" dirty="0" smtClean="0"/>
          </a:p>
        </p:txBody>
      </p:sp>
    </p:spTree>
    <p:extLst>
      <p:ext uri="{BB962C8B-B14F-4D97-AF65-F5344CB8AC3E}">
        <p14:creationId xmlns:p14="http://schemas.microsoft.com/office/powerpoint/2010/main" val="2526421445"/>
      </p:ext>
    </p:extLst>
  </p:cSld>
  <p:clrMapOvr>
    <a:masterClrMapping/>
  </p:clrMapOvr>
  <p:transition xmlns:p14="http://schemas.microsoft.com/office/powerpoint/2010/main" spd="med">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Custom Resource: property</a:t>
            </a:r>
            <a:endParaRPr lang="en-US" dirty="0"/>
          </a:p>
        </p:txBody>
      </p:sp>
      <p:sp>
        <p:nvSpPr>
          <p:cNvPr id="3" name="Subtitle 2"/>
          <p:cNvSpPr>
            <a:spLocks noGrp="1"/>
          </p:cNvSpPr>
          <p:nvPr>
            <p:ph type="subTitle" idx="1"/>
          </p:nvPr>
        </p:nvSpPr>
        <p:spPr/>
        <p:txBody>
          <a:bodyPr/>
          <a:lstStyle/>
          <a:p>
            <a:r>
              <a:rPr lang="en-US" dirty="0"/>
              <a:t>Custom properties are defined in the resource</a:t>
            </a:r>
            <a:r>
              <a:rPr lang="en-US" dirty="0" smtClean="0"/>
              <a:t>. A property describes a field that a user of the custom resource can set when they define the custom resource within their recipes.</a:t>
            </a:r>
          </a:p>
          <a:p>
            <a:endParaRPr lang="en-US" dirty="0"/>
          </a:p>
          <a:p>
            <a:r>
              <a:rPr lang="en-US" dirty="0" smtClean="0"/>
              <a:t>These properties have a type, can have default values, or be set to retrieve the value from the name of the resource.</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docs.chef.io</a:t>
            </a:r>
            <a:r>
              <a:rPr lang="en-US" sz="3200" dirty="0"/>
              <a:t>/</a:t>
            </a:r>
            <a:r>
              <a:rPr lang="en-US" sz="3200" dirty="0" err="1"/>
              <a:t>custom_resources.html#define-properties</a:t>
            </a:r>
            <a:endParaRPr lang="en-US" sz="3200" dirty="0" smtClean="0"/>
          </a:p>
        </p:txBody>
      </p:sp>
    </p:spTree>
    <p:extLst>
      <p:ext uri="{BB962C8B-B14F-4D97-AF65-F5344CB8AC3E}">
        <p14:creationId xmlns:p14="http://schemas.microsoft.com/office/powerpoint/2010/main" val="2330742314"/>
      </p:ext>
    </p:extLst>
  </p:cSld>
  <p:clrMapOvr>
    <a:masterClrMapping/>
  </p:clrMapOvr>
  <p:transition xmlns:p14="http://schemas.microsoft.com/office/powerpoint/2010/mai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The Python's Scales</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998" y="2298632"/>
            <a:ext cx="8263467" cy="5507633"/>
          </a:xfrm>
          <a:prstGeom prst="rect">
            <a:avLst/>
          </a:prstGeom>
        </p:spPr>
      </p:pic>
    </p:spTree>
    <p:extLst>
      <p:ext uri="{BB962C8B-B14F-4D97-AF65-F5344CB8AC3E}">
        <p14:creationId xmlns:p14="http://schemas.microsoft.com/office/powerpoint/2010/main" val="55852794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786256782"/>
      </p:ext>
    </p:extLst>
  </p:cSld>
  <p:clrMapOvr>
    <a:masterClrMapping/>
  </p:clrMapOvr>
  <p:transition xmlns:p14="http://schemas.microsoft.com/office/powerpoint/2010/main" spd="med">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The Python's Scales</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998" y="2298632"/>
            <a:ext cx="8263467" cy="5507633"/>
          </a:xfrm>
          <a:prstGeom prst="rect">
            <a:avLst/>
          </a:prstGeom>
        </p:spPr>
      </p:pic>
    </p:spTree>
    <p:extLst>
      <p:ext uri="{BB962C8B-B14F-4D97-AF65-F5344CB8AC3E}">
        <p14:creationId xmlns:p14="http://schemas.microsoft.com/office/powerpoint/2010/main" val="377336576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21520474"/>
      </p:ext>
    </p:extLst>
  </p:cSld>
  <p:clrMapOvr>
    <a:masterClrMapping/>
  </p:clrMapOvr>
  <p:transition xmlns:p14="http://schemas.microsoft.com/office/powerpoint/2010/main" spd="med">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The Python's Scales</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p>
          <a:p>
            <a:pPr marL="457200" indent="-457200">
              <a:buFont typeface="Wingdings" charset="2"/>
              <a:buChar char="q"/>
            </a:pPr>
            <a:endParaRPr lang="en-US" b="1" dirty="0" smtClean="0"/>
          </a:p>
        </p:txBody>
      </p:sp>
      <p:pic>
        <p:nvPicPr>
          <p:cNvPr id="5" name="Picture 4"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998" y="2298632"/>
            <a:ext cx="8263467" cy="5507633"/>
          </a:xfrm>
          <a:prstGeom prst="rect">
            <a:avLst/>
          </a:prstGeom>
        </p:spPr>
      </p:pic>
    </p:spTree>
    <p:extLst>
      <p:ext uri="{BB962C8B-B14F-4D97-AF65-F5344CB8AC3E}">
        <p14:creationId xmlns:p14="http://schemas.microsoft.com/office/powerpoint/2010/main" val="117080917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Advanced Dungeons and Testing Dragons</a:t>
            </a:r>
            <a:endParaRPr lang="en-US" dirty="0"/>
          </a:p>
        </p:txBody>
      </p:sp>
      <p:sp>
        <p:nvSpPr>
          <p:cNvPr id="3" name="Text Placeholder 2"/>
          <p:cNvSpPr>
            <a:spLocks noGrp="1"/>
          </p:cNvSpPr>
          <p:nvPr>
            <p:ph type="body" sz="quarter" idx="10"/>
          </p:nvPr>
        </p:nvSpPr>
        <p:spPr/>
        <p:txBody>
          <a:bodyPr/>
          <a:lstStyle/>
          <a:p>
            <a:r>
              <a:rPr lang="en-US" dirty="0" smtClean="0"/>
              <a:t>Temple of the Golden Cobra</a:t>
            </a:r>
            <a:endParaRPr lang="en-US" dirty="0"/>
          </a:p>
        </p:txBody>
      </p:sp>
    </p:spTree>
    <p:extLst>
      <p:ext uri="{BB962C8B-B14F-4D97-AF65-F5344CB8AC3E}">
        <p14:creationId xmlns:p14="http://schemas.microsoft.com/office/powerpoint/2010/main" val="201426380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0844772"/>
      </p:ext>
    </p:extLst>
  </p:cSld>
  <p:clrMapOvr>
    <a:masterClrMapping/>
  </p:clrMapOvr>
  <p:transition xmlns:p14="http://schemas.microsoft.com/office/powerpoint/2010/main" spd="med">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Challenging the </a:t>
            </a:r>
            <a:r>
              <a:rPr lang="en-US" smtClean="0"/>
              <a:t>Golden Cobra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4355" y="1930400"/>
            <a:ext cx="10927644" cy="6146800"/>
          </a:xfrm>
          <a:prstGeom prst="rect">
            <a:avLst/>
          </a:prstGeom>
        </p:spPr>
      </p:pic>
    </p:spTree>
    <p:extLst>
      <p:ext uri="{BB962C8B-B14F-4D97-AF65-F5344CB8AC3E}">
        <p14:creationId xmlns:p14="http://schemas.microsoft.com/office/powerpoint/2010/main" val="378526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926706780"/>
      </p:ext>
    </p:extLst>
  </p:cSld>
  <p:clrMapOvr>
    <a:masterClrMapping/>
  </p:clrMapOvr>
  <p:transition xmlns:p14="http://schemas.microsoft.com/office/powerpoint/2010/main" spd="med">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Challenging the </a:t>
            </a:r>
            <a:r>
              <a:rPr lang="en-US" smtClean="0"/>
              <a:t>Golden Cobra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4355" y="1930400"/>
            <a:ext cx="10927644" cy="6146800"/>
          </a:xfrm>
          <a:prstGeom prst="rect">
            <a:avLst/>
          </a:prstGeom>
        </p:spPr>
      </p:pic>
    </p:spTree>
    <p:extLst>
      <p:ext uri="{BB962C8B-B14F-4D97-AF65-F5344CB8AC3E}">
        <p14:creationId xmlns:p14="http://schemas.microsoft.com/office/powerpoint/2010/main" val="154482060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926706780"/>
      </p:ext>
    </p:extLst>
  </p:cSld>
  <p:clrMapOvr>
    <a:masterClrMapping/>
  </p:clrMapOvr>
  <p:transition xmlns:p14="http://schemas.microsoft.com/office/powerpoint/2010/main" spd="med">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Challenging the </a:t>
            </a:r>
            <a:r>
              <a:rPr lang="en-US" smtClean="0"/>
              <a:t>Golden Cobra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4355" y="1930400"/>
            <a:ext cx="10927644" cy="6146800"/>
          </a:xfrm>
          <a:prstGeom prst="rect">
            <a:avLst/>
          </a:prstGeom>
        </p:spPr>
      </p:pic>
    </p:spTree>
    <p:extLst>
      <p:ext uri="{BB962C8B-B14F-4D97-AF65-F5344CB8AC3E}">
        <p14:creationId xmlns:p14="http://schemas.microsoft.com/office/powerpoint/2010/main" val="398044375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Stubbing Search</a:t>
            </a:r>
            <a:endParaRPr lang="en-US" dirty="0"/>
          </a:p>
        </p:txBody>
      </p:sp>
      <p:sp>
        <p:nvSpPr>
          <p:cNvPr id="3" name="Subtitle 2"/>
          <p:cNvSpPr>
            <a:spLocks noGrp="1"/>
          </p:cNvSpPr>
          <p:nvPr>
            <p:ph type="subTitle" idx="1"/>
          </p:nvPr>
        </p:nvSpPr>
        <p:spPr/>
        <p:txBody>
          <a:bodyPr/>
          <a:lstStyle/>
          <a:p>
            <a:r>
              <a:rPr lang="en-US" dirty="0"/>
              <a:t>Because </a:t>
            </a:r>
            <a:r>
              <a:rPr lang="en-US" dirty="0" err="1"/>
              <a:t>ChefSpec</a:t>
            </a:r>
            <a:r>
              <a:rPr lang="en-US" dirty="0"/>
              <a:t> is a unit-testing framework, it is recommended that all third-party API calls be mocked or stubbed. </a:t>
            </a:r>
            <a:r>
              <a:rPr lang="en-US" dirty="0" err="1"/>
              <a:t>ChefSpec</a:t>
            </a:r>
            <a:r>
              <a:rPr lang="en-US" dirty="0"/>
              <a:t> exposes a helpful </a:t>
            </a:r>
            <a:r>
              <a:rPr lang="en-US" dirty="0" err="1"/>
              <a:t>RSpec</a:t>
            </a:r>
            <a:r>
              <a:rPr lang="en-US" dirty="0"/>
              <a:t> macro for stubbing search results in your </a:t>
            </a:r>
            <a:r>
              <a:rPr lang="en-US" dirty="0" smtClean="0"/>
              <a:t>tests.</a:t>
            </a:r>
          </a:p>
          <a:p>
            <a:endParaRPr lang="en-US" dirty="0"/>
          </a:p>
          <a:p>
            <a:r>
              <a:rPr lang="en-US" dirty="0" smtClean="0"/>
              <a:t>If </a:t>
            </a:r>
            <a:r>
              <a:rPr lang="en-US" dirty="0"/>
              <a:t>you converge a Chef recipe that implements a search </a:t>
            </a:r>
            <a:r>
              <a:rPr lang="en-US" dirty="0" smtClean="0"/>
              <a:t>call </a:t>
            </a:r>
            <a:r>
              <a:rPr lang="en-US" dirty="0" err="1"/>
              <a:t>ChefSpec</a:t>
            </a:r>
            <a:r>
              <a:rPr lang="en-US" dirty="0"/>
              <a:t> will throw an </a:t>
            </a:r>
            <a:r>
              <a:rPr lang="en-US" dirty="0" smtClean="0"/>
              <a:t>error. You may stub the search call to prevent the error and test a variety of search results that could be returned.</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github.com</a:t>
            </a:r>
            <a:r>
              <a:rPr lang="en-US" sz="3200" dirty="0"/>
              <a:t>/</a:t>
            </a:r>
            <a:r>
              <a:rPr lang="en-US" sz="3200" dirty="0" err="1"/>
              <a:t>sethvargo</a:t>
            </a:r>
            <a:r>
              <a:rPr lang="en-US" sz="3200" dirty="0"/>
              <a:t>/</a:t>
            </a:r>
            <a:r>
              <a:rPr lang="en-US" sz="3200" dirty="0" err="1"/>
              <a:t>chefspec#search</a:t>
            </a:r>
            <a:endParaRPr lang="en-US" sz="3200" dirty="0" smtClean="0"/>
          </a:p>
        </p:txBody>
      </p:sp>
    </p:spTree>
    <p:extLst>
      <p:ext uri="{BB962C8B-B14F-4D97-AF65-F5344CB8AC3E}">
        <p14:creationId xmlns:p14="http://schemas.microsoft.com/office/powerpoint/2010/main" val="3285713427"/>
      </p:ext>
    </p:extLst>
  </p:cSld>
  <p:clrMapOvr>
    <a:masterClrMapping/>
  </p:clrMapOvr>
  <p:transition xmlns:p14="http://schemas.microsoft.com/office/powerpoint/2010/main" spd="med">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Guards</a:t>
            </a:r>
            <a:endParaRPr lang="en-US" dirty="0"/>
          </a:p>
        </p:txBody>
      </p:sp>
      <p:sp>
        <p:nvSpPr>
          <p:cNvPr id="3" name="Subtitle 2"/>
          <p:cNvSpPr>
            <a:spLocks noGrp="1"/>
          </p:cNvSpPr>
          <p:nvPr>
            <p:ph type="subTitle" idx="1"/>
          </p:nvPr>
        </p:nvSpPr>
        <p:spPr/>
        <p:txBody>
          <a:bodyPr/>
          <a:lstStyle/>
          <a:p>
            <a:r>
              <a:rPr lang="en-US" dirty="0" smtClean="0"/>
              <a:t>Resources that employ guards will either generate an error or fail to converge during testing. To ensure that they converge the guard statement needs to be stubbed.</a:t>
            </a:r>
            <a:endParaRPr lang="en-US" dirty="0"/>
          </a:p>
          <a:p>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github.com</a:t>
            </a:r>
            <a:r>
              <a:rPr lang="en-US" sz="3200" dirty="0"/>
              <a:t>/</a:t>
            </a:r>
            <a:r>
              <a:rPr lang="en-US" sz="3200" dirty="0" err="1"/>
              <a:t>sethvargo</a:t>
            </a:r>
            <a:r>
              <a:rPr lang="en-US" sz="3200" dirty="0"/>
              <a:t>/</a:t>
            </a:r>
            <a:r>
              <a:rPr lang="en-US" sz="3200" dirty="0" err="1"/>
              <a:t>chefspec#command</a:t>
            </a:r>
            <a:endParaRPr lang="en-US" sz="3200" dirty="0" smtClean="0"/>
          </a:p>
        </p:txBody>
      </p:sp>
    </p:spTree>
    <p:extLst>
      <p:ext uri="{BB962C8B-B14F-4D97-AF65-F5344CB8AC3E}">
        <p14:creationId xmlns:p14="http://schemas.microsoft.com/office/powerpoint/2010/main" val="4073352782"/>
      </p:ext>
    </p:extLst>
  </p:cSld>
  <p:clrMapOvr>
    <a:masterClrMapping/>
  </p:clrMapOvr>
  <p:transition xmlns:p14="http://schemas.microsoft.com/office/powerpoint/2010/main" spd="med">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Challenging the </a:t>
            </a:r>
            <a:r>
              <a:rPr lang="en-US" smtClean="0"/>
              <a:t>Golden Cobra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4355" y="1930400"/>
            <a:ext cx="10927644" cy="6146800"/>
          </a:xfrm>
          <a:prstGeom prst="rect">
            <a:avLst/>
          </a:prstGeom>
        </p:spPr>
      </p:pic>
    </p:spTree>
    <p:extLst>
      <p:ext uri="{BB962C8B-B14F-4D97-AF65-F5344CB8AC3E}">
        <p14:creationId xmlns:p14="http://schemas.microsoft.com/office/powerpoint/2010/main" val="266303417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15824322"/>
      </p:ext>
    </p:extLst>
  </p:cSld>
  <p:clrMapOvr>
    <a:masterClrMapping/>
  </p:clrMapOvr>
  <p:transition xmlns:p14="http://schemas.microsoft.com/office/powerpoint/2010/mai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Finding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The Story so Far</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0" y="0"/>
            <a:ext cx="11430000" cy="9144000"/>
          </a:xfrm>
          <a:prstGeom prst="rect">
            <a:avLst/>
          </a:prstGeom>
        </p:spPr>
      </p:pic>
    </p:spTree>
    <p:extLst>
      <p:ext uri="{BB962C8B-B14F-4D97-AF65-F5344CB8AC3E}">
        <p14:creationId xmlns:p14="http://schemas.microsoft.com/office/powerpoint/2010/main" val="203753799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Challenging the </a:t>
            </a:r>
            <a:r>
              <a:rPr lang="en-US" smtClean="0"/>
              <a:t>Golden Cobra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4355" y="1930400"/>
            <a:ext cx="10927644" cy="6146800"/>
          </a:xfrm>
          <a:prstGeom prst="rect">
            <a:avLst/>
          </a:prstGeom>
        </p:spPr>
      </p:pic>
    </p:spTree>
    <p:extLst>
      <p:ext uri="{BB962C8B-B14F-4D97-AF65-F5344CB8AC3E}">
        <p14:creationId xmlns:p14="http://schemas.microsoft.com/office/powerpoint/2010/main" val="363093935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84912950"/>
      </p:ext>
    </p:extLst>
  </p:cSld>
  <p:clrMapOvr>
    <a:masterClrMapping/>
  </p:clrMapOvr>
  <p:transition xmlns:p14="http://schemas.microsoft.com/office/powerpoint/2010/main" spd="med">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Challenging the </a:t>
            </a:r>
            <a:r>
              <a:rPr lang="en-US" smtClean="0"/>
              <a:t>Golden Cobra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endParaRPr lang="en-US" b="1" dirty="0" smtClean="0"/>
          </a:p>
        </p:txBody>
      </p:sp>
      <p:pic>
        <p:nvPicPr>
          <p:cNvPr id="3" name="Picture 2"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4355" y="1930400"/>
            <a:ext cx="10927644" cy="6146800"/>
          </a:xfrm>
          <a:prstGeom prst="rect">
            <a:avLst/>
          </a:prstGeom>
        </p:spPr>
      </p:pic>
    </p:spTree>
    <p:extLst>
      <p:ext uri="{BB962C8B-B14F-4D97-AF65-F5344CB8AC3E}">
        <p14:creationId xmlns:p14="http://schemas.microsoft.com/office/powerpoint/2010/main" val="170039286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074784"/>
      </p:ext>
    </p:extLst>
  </p:cSld>
  <p:clrMapOvr>
    <a:masterClrMapping/>
  </p:clrMapOvr>
  <p:transition xmlns:p14="http://schemas.microsoft.com/office/powerpoint/2010/main" spd="med">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Securing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endParaRPr lang="en-US" b="1" dirty="0" smtClean="0"/>
          </a:p>
        </p:txBody>
      </p:sp>
      <p:pic>
        <p:nvPicPr>
          <p:cNvPr id="5" name="Picture 4"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1733" y="2454440"/>
            <a:ext cx="8002338" cy="5317960"/>
          </a:xfrm>
          <a:prstGeom prst="rect">
            <a:avLst/>
          </a:prstGeom>
        </p:spPr>
      </p:pic>
    </p:spTree>
    <p:extLst>
      <p:ext uri="{BB962C8B-B14F-4D97-AF65-F5344CB8AC3E}">
        <p14:creationId xmlns:p14="http://schemas.microsoft.com/office/powerpoint/2010/main" val="333453492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926706780"/>
      </p:ext>
    </p:extLst>
  </p:cSld>
  <p:clrMapOvr>
    <a:masterClrMapping/>
  </p:clrMapOvr>
  <p:transition xmlns:p14="http://schemas.microsoft.com/office/powerpoint/2010/main" spd="med">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Securing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endParaRPr lang="en-US" b="1" dirty="0" smtClean="0"/>
          </a:p>
        </p:txBody>
      </p:sp>
      <p:pic>
        <p:nvPicPr>
          <p:cNvPr id="5" name="Picture 4"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1733" y="2454440"/>
            <a:ext cx="8002338" cy="5317960"/>
          </a:xfrm>
          <a:prstGeom prst="rect">
            <a:avLst/>
          </a:prstGeom>
        </p:spPr>
      </p:pic>
    </p:spTree>
    <p:extLst>
      <p:ext uri="{BB962C8B-B14F-4D97-AF65-F5344CB8AC3E}">
        <p14:creationId xmlns:p14="http://schemas.microsoft.com/office/powerpoint/2010/main" val="251468218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926706780"/>
      </p:ext>
    </p:extLst>
  </p:cSld>
  <p:clrMapOvr>
    <a:masterClrMapping/>
  </p:clrMapOvr>
  <p:transition xmlns:p14="http://schemas.microsoft.com/office/powerpoint/2010/main" spd="med">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Securing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endParaRPr lang="en-US" b="1" dirty="0" smtClean="0"/>
          </a:p>
        </p:txBody>
      </p:sp>
      <p:pic>
        <p:nvPicPr>
          <p:cNvPr id="5" name="Picture 4"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1733" y="2454440"/>
            <a:ext cx="8002338" cy="5317960"/>
          </a:xfrm>
          <a:prstGeom prst="rect">
            <a:avLst/>
          </a:prstGeom>
        </p:spPr>
      </p:pic>
    </p:spTree>
    <p:extLst>
      <p:ext uri="{BB962C8B-B14F-4D97-AF65-F5344CB8AC3E}">
        <p14:creationId xmlns:p14="http://schemas.microsoft.com/office/powerpoint/2010/main" val="33146181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Helper Methods</a:t>
            </a:r>
            <a:endParaRPr lang="en-US" dirty="0"/>
          </a:p>
        </p:txBody>
      </p:sp>
      <p:sp>
        <p:nvSpPr>
          <p:cNvPr id="3" name="Subtitle 2"/>
          <p:cNvSpPr>
            <a:spLocks noGrp="1"/>
          </p:cNvSpPr>
          <p:nvPr>
            <p:ph type="subTitle" idx="1"/>
          </p:nvPr>
        </p:nvSpPr>
        <p:spPr/>
        <p:txBody>
          <a:bodyPr/>
          <a:lstStyle/>
          <a:p>
            <a:r>
              <a:rPr lang="en-US" dirty="0" smtClean="0"/>
              <a:t>To create more concise recipes code is often defined in methods that are stored in modules. These modules are then included within the recipe or the resources when the cookbook is loaded.</a:t>
            </a:r>
          </a:p>
          <a:p>
            <a:endParaRPr lang="en-US" dirty="0"/>
          </a:p>
          <a:p>
            <a:r>
              <a:rPr lang="en-US" dirty="0" smtClean="0"/>
              <a:t>These helper methods provide an easy way to simplify, on the surface, complicated logic that may need to be calculated or retrieved from the system.</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smtClean="0"/>
              <a:t>No Reference</a:t>
            </a:r>
            <a:endParaRPr lang="en-US" sz="3200" dirty="0" smtClean="0"/>
          </a:p>
        </p:txBody>
      </p:sp>
    </p:spTree>
    <p:extLst>
      <p:ext uri="{BB962C8B-B14F-4D97-AF65-F5344CB8AC3E}">
        <p14:creationId xmlns:p14="http://schemas.microsoft.com/office/powerpoint/2010/main" val="132859238"/>
      </p:ext>
    </p:extLst>
  </p:cSld>
  <p:clrMapOvr>
    <a:masterClrMapping/>
  </p:clrMapOvr>
  <p:transition xmlns:p14="http://schemas.microsoft.com/office/powerpoint/2010/main" spd="med">
    <p:fade/>
  </p:transition>
</p:sld>
</file>

<file path=ppt/theme/theme1.xml><?xml version="1.0" encoding="utf-8"?>
<a:theme xmlns:a="http://schemas.openxmlformats.org/drawingml/2006/main" name="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Template.potx</Template>
  <TotalTime>19110</TotalTime>
  <Words>3279</Words>
  <Application>Microsoft Macintosh PowerPoint</Application>
  <PresentationFormat>Custom</PresentationFormat>
  <Paragraphs>623</Paragraphs>
  <Slides>107</Slides>
  <Notes>43</Notes>
  <HiddenSlides>0</HiddenSlides>
  <MMClips>0</MMClips>
  <ScaleCrop>false</ScaleCrop>
  <HeadingPairs>
    <vt:vector size="4" baseType="variant">
      <vt:variant>
        <vt:lpstr>Theme</vt:lpstr>
      </vt:variant>
      <vt:variant>
        <vt:i4>2</vt:i4>
      </vt:variant>
      <vt:variant>
        <vt:lpstr>Slide Titles</vt:lpstr>
      </vt:variant>
      <vt:variant>
        <vt:i4>107</vt:i4>
      </vt:variant>
    </vt:vector>
  </HeadingPairs>
  <TitlesOfParts>
    <vt:vector size="109" baseType="lpstr">
      <vt:lpstr>Template</vt:lpstr>
      <vt:lpstr>Interaction</vt:lpstr>
      <vt:lpstr>Advanced Dungeons and Testing Dragons</vt:lpstr>
      <vt:lpstr>Franklin Webber</vt:lpstr>
      <vt:lpstr>PowerPoint Presentation</vt:lpstr>
      <vt:lpstr>You</vt:lpstr>
      <vt:lpstr>Introduce Yourself</vt:lpstr>
      <vt:lpstr>Schedule</vt:lpstr>
      <vt:lpstr>Schedule</vt:lpstr>
      <vt:lpstr>Advanced Dungeons and Testing Dragons</vt:lpstr>
      <vt:lpstr>Finding the Ark</vt:lpstr>
      <vt:lpstr>PowerPoint Presentation</vt:lpstr>
      <vt:lpstr>Finding the Ark</vt:lpstr>
      <vt:lpstr>PowerPoint Presentation</vt:lpstr>
      <vt:lpstr>Finding the Ark</vt:lpstr>
      <vt:lpstr>Power Word: let</vt:lpstr>
      <vt:lpstr>Diagramming the let Helper Method</vt:lpstr>
      <vt:lpstr>Invoking the Helper Method</vt:lpstr>
      <vt:lpstr>Cached Within each Example </vt:lpstr>
      <vt:lpstr>A chef_run with Node Attributes</vt:lpstr>
      <vt:lpstr>Using let to Create Clearer Examples</vt:lpstr>
      <vt:lpstr>A let for each Context</vt:lpstr>
      <vt:lpstr>Overriding a let in a Child Context</vt:lpstr>
      <vt:lpstr>Conjure shared_examples</vt:lpstr>
      <vt:lpstr>Finding the Ark</vt:lpstr>
      <vt:lpstr>Exercise</vt:lpstr>
      <vt:lpstr>Finding the Ark</vt:lpstr>
      <vt:lpstr>Change in to the Cookbook Directory</vt:lpstr>
      <vt:lpstr>Execute the Test Suite</vt:lpstr>
      <vt:lpstr>Edit the Recipe Specification File</vt:lpstr>
      <vt:lpstr>Live Demonstration</vt:lpstr>
      <vt:lpstr>Finding the Ark</vt:lpstr>
      <vt:lpstr>PowerPoint Presentation</vt:lpstr>
      <vt:lpstr>Unraveling the Power of the Ark</vt:lpstr>
      <vt:lpstr>PowerPoint Presentation</vt:lpstr>
      <vt:lpstr>Unraveling the Power of the Ark</vt:lpstr>
      <vt:lpstr>PowerPoint Presentation</vt:lpstr>
      <vt:lpstr>Unraveling the Power of the Ark</vt:lpstr>
      <vt:lpstr>Prismatic require</vt:lpstr>
      <vt:lpstr>Greater require_relative</vt:lpstr>
      <vt:lpstr>Ray of shared_context</vt:lpstr>
      <vt:lpstr>alias_example_group_to</vt:lpstr>
      <vt:lpstr>Unraveling the Power of the Ark</vt:lpstr>
      <vt:lpstr>Exercise</vt:lpstr>
      <vt:lpstr>Unraveling the Power of the Ark</vt:lpstr>
      <vt:lpstr>Change in to the Cookbook Directory</vt:lpstr>
      <vt:lpstr>Execute the Test Suite</vt:lpstr>
      <vt:lpstr>Edit the Recipe Specification File</vt:lpstr>
      <vt:lpstr>Live Demonstration</vt:lpstr>
      <vt:lpstr>Unraveling the Power of the Ark</vt:lpstr>
      <vt:lpstr>PowerPoint Presentation</vt:lpstr>
      <vt:lpstr>The Ark's Power Realized</vt:lpstr>
      <vt:lpstr>PowerPoint Presentation</vt:lpstr>
      <vt:lpstr>The Ark's Power Realized</vt:lpstr>
      <vt:lpstr>PowerPoint Presentation</vt:lpstr>
      <vt:lpstr>The Ark's Power Realized</vt:lpstr>
      <vt:lpstr>Fixture Cookbook</vt:lpstr>
      <vt:lpstr>Defining ChefSpec Matchers</vt:lpstr>
      <vt:lpstr>ChefSpec's step_into</vt:lpstr>
      <vt:lpstr>The Ark's Power Realized</vt:lpstr>
      <vt:lpstr>Exercise</vt:lpstr>
      <vt:lpstr>The Ark's Power Realized</vt:lpstr>
      <vt:lpstr>Change in to the Cookbook Directory</vt:lpstr>
      <vt:lpstr>Execute the Test Suite</vt:lpstr>
      <vt:lpstr>Edit the Resource Specification File</vt:lpstr>
      <vt:lpstr>Live Demonstration</vt:lpstr>
      <vt:lpstr>The Ark's Power Realized</vt:lpstr>
      <vt:lpstr>PowerPoint Presentation</vt:lpstr>
      <vt:lpstr>The Python's Scales</vt:lpstr>
      <vt:lpstr>PowerPoint Presentation</vt:lpstr>
      <vt:lpstr>The Python's Scales</vt:lpstr>
      <vt:lpstr>PowerPoint Presentation</vt:lpstr>
      <vt:lpstr>The Python's Scales</vt:lpstr>
      <vt:lpstr>Custom Resource</vt:lpstr>
      <vt:lpstr>Custom Resource: action</vt:lpstr>
      <vt:lpstr>Custom Resource: property</vt:lpstr>
      <vt:lpstr>The Python's Scales</vt:lpstr>
      <vt:lpstr>Exercise</vt:lpstr>
      <vt:lpstr>The Python's Scales</vt:lpstr>
      <vt:lpstr>Live Demonstration</vt:lpstr>
      <vt:lpstr>The Python's Scales</vt:lpstr>
      <vt:lpstr>PowerPoint Presentation</vt:lpstr>
      <vt:lpstr>Challenging the Golden Cobra</vt:lpstr>
      <vt:lpstr>PowerPoint Presentation</vt:lpstr>
      <vt:lpstr>Challenging the Golden Cobra</vt:lpstr>
      <vt:lpstr>PowerPoint Presentation</vt:lpstr>
      <vt:lpstr>Challenging the Golden Cobra</vt:lpstr>
      <vt:lpstr>Stubbing Search</vt:lpstr>
      <vt:lpstr>Testing Guards</vt:lpstr>
      <vt:lpstr>Challenging the Golden Cobra</vt:lpstr>
      <vt:lpstr>Exercise</vt:lpstr>
      <vt:lpstr>Challenging the Golden Cobra</vt:lpstr>
      <vt:lpstr>Live Demonstration</vt:lpstr>
      <vt:lpstr>Challenging the Golden Cobra</vt:lpstr>
      <vt:lpstr>PowerPoint Presentation</vt:lpstr>
      <vt:lpstr>Securing the Power of the Ark</vt:lpstr>
      <vt:lpstr>PowerPoint Presentation</vt:lpstr>
      <vt:lpstr>Securing the Power of the Ark</vt:lpstr>
      <vt:lpstr>PowerPoint Presentation</vt:lpstr>
      <vt:lpstr>Securing the Power of the Ark</vt:lpstr>
      <vt:lpstr>Helper Methods</vt:lpstr>
      <vt:lpstr>Include in a Class</vt:lpstr>
      <vt:lpstr>Stub and Mock</vt:lpstr>
      <vt:lpstr>Securing the Power of the Ark</vt:lpstr>
      <vt:lpstr>Exercise</vt:lpstr>
      <vt:lpstr>Securing the Power of the Ark</vt:lpstr>
      <vt:lpstr>Live Demonstration</vt:lpstr>
      <vt:lpstr>Securing the Power of the Ark</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 Test Driven Cookbook Development</dc:title>
  <dc:subject/>
  <dc:creator>Franklin Webber</dc:creator>
  <cp:keywords/>
  <dc:description/>
  <cp:lastModifiedBy>Franklin Webber</cp:lastModifiedBy>
  <cp:revision>2370</cp:revision>
  <cp:lastPrinted>2016-02-24T01:48:58Z</cp:lastPrinted>
  <dcterms:created xsi:type="dcterms:W3CDTF">2012-09-13T17:36:07Z</dcterms:created>
  <dcterms:modified xsi:type="dcterms:W3CDTF">2016-07-07T06:31:02Z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